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6" r:id="rId2"/>
    <p:sldId id="340" r:id="rId3"/>
    <p:sldId id="260" r:id="rId4"/>
    <p:sldId id="344" r:id="rId5"/>
    <p:sldId id="262" r:id="rId6"/>
    <p:sldId id="345" r:id="rId7"/>
    <p:sldId id="264" r:id="rId8"/>
    <p:sldId id="320" r:id="rId9"/>
    <p:sldId id="265" r:id="rId10"/>
    <p:sldId id="257" r:id="rId11"/>
    <p:sldId id="258" r:id="rId12"/>
    <p:sldId id="259" r:id="rId13"/>
    <p:sldId id="347" r:id="rId14"/>
    <p:sldId id="342" r:id="rId15"/>
    <p:sldId id="343" r:id="rId16"/>
    <p:sldId id="266" r:id="rId17"/>
    <p:sldId id="267" r:id="rId18"/>
    <p:sldId id="315" r:id="rId19"/>
    <p:sldId id="268" r:id="rId20"/>
    <p:sldId id="269" r:id="rId21"/>
    <p:sldId id="270" r:id="rId22"/>
    <p:sldId id="271" r:id="rId23"/>
    <p:sldId id="321" r:id="rId24"/>
    <p:sldId id="272" r:id="rId25"/>
    <p:sldId id="326" r:id="rId26"/>
    <p:sldId id="273" r:id="rId27"/>
    <p:sldId id="274" r:id="rId28"/>
    <p:sldId id="275" r:id="rId29"/>
    <p:sldId id="276" r:id="rId30"/>
    <p:sldId id="279" r:id="rId31"/>
    <p:sldId id="329" r:id="rId32"/>
    <p:sldId id="282" r:id="rId33"/>
    <p:sldId id="280" r:id="rId34"/>
    <p:sldId id="328" r:id="rId35"/>
    <p:sldId id="333" r:id="rId36"/>
    <p:sldId id="331" r:id="rId37"/>
    <p:sldId id="334" r:id="rId38"/>
    <p:sldId id="332" r:id="rId39"/>
    <p:sldId id="283" r:id="rId40"/>
    <p:sldId id="323" r:id="rId41"/>
    <p:sldId id="284" r:id="rId42"/>
    <p:sldId id="304" r:id="rId43"/>
    <p:sldId id="287" r:id="rId44"/>
    <p:sldId id="305" r:id="rId45"/>
    <p:sldId id="330" r:id="rId46"/>
    <p:sldId id="306" r:id="rId47"/>
    <p:sldId id="290" r:id="rId48"/>
    <p:sldId id="324" r:id="rId49"/>
    <p:sldId id="291" r:id="rId50"/>
    <p:sldId id="337" r:id="rId51"/>
    <p:sldId id="336" r:id="rId52"/>
    <p:sldId id="338" r:id="rId53"/>
    <p:sldId id="346" r:id="rId54"/>
    <p:sldId id="311" r:id="rId55"/>
    <p:sldId id="325" r:id="rId56"/>
    <p:sldId id="295" r:id="rId57"/>
    <p:sldId id="296" r:id="rId58"/>
    <p:sldId id="297" r:id="rId59"/>
    <p:sldId id="298" r:id="rId60"/>
    <p:sldId id="299" r:id="rId61"/>
    <p:sldId id="317" r:id="rId62"/>
    <p:sldId id="300" r:id="rId63"/>
    <p:sldId id="301" r:id="rId64"/>
    <p:sldId id="285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rgbClr val="13930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rgbClr val="13930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rgbClr val="13930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rgbClr val="13930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rgbClr val="13930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rgbClr val="13930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rgbClr val="13930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rgbClr val="13930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rgbClr val="13930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0C0C0"/>
    <a:srgbClr val="969696"/>
    <a:srgbClr val="FF0000"/>
    <a:srgbClr val="FF3300"/>
    <a:srgbClr val="EAEAEA"/>
    <a:srgbClr val="FF99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00" autoAdjust="0"/>
    <p:restoredTop sz="94660"/>
  </p:normalViewPr>
  <p:slideViewPr>
    <p:cSldViewPr>
      <p:cViewPr varScale="1">
        <p:scale>
          <a:sx n="110" d="100"/>
          <a:sy n="110" d="100"/>
        </p:scale>
        <p:origin x="11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660"/>
    </p:cViewPr>
  </p:sorterViewPr>
  <p:notesViewPr>
    <p:cSldViewPr>
      <p:cViewPr varScale="1">
        <p:scale>
          <a:sx n="35" d="100"/>
          <a:sy n="35" d="100"/>
        </p:scale>
        <p:origin x="-1512" y="-90"/>
      </p:cViewPr>
      <p:guideLst>
        <p:guide orient="horz" pos="288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11245270-2C53-453F-B1E5-368606C82794}" type="datetimeFigureOut">
              <a:rPr lang="en-US"/>
              <a:pPr/>
              <a:t>11/6/2019</a:t>
            </a:fld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22187848-46D8-4095-82FE-FC37AAF5E1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0A506FE-F3E2-4F3A-95D5-70406C7BB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CCAAAB-6EBE-4E0D-BEA2-BEDA28D598F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C13203-266A-4E7C-9250-038F0AC0B1C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4E4B4A-172C-4F83-8E21-9FB7D8E5B03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056AA1-464F-48BC-8397-5FB20912DF7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41F7C6-2DFE-43C9-94D2-51F5B048AAF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D859FD-7E55-443C-8459-11D35F3245E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1418A6-D406-417A-86EF-B3CCFC8A294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0A8AD1-042F-4537-912B-F6DD1EB1377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1D839-6700-46D5-9003-FAECBAC3802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29012F-50FB-4262-876A-344ABCCDCF3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30D95B-FEFD-4028-ABF8-59C7458F8E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0ED081-6780-455F-BFAF-B9532BF19F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67C1C1-2FDF-4080-987C-71630606274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9D2B6E-CE1E-4F19-BBEE-7DD46E2AF2E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4D7D7-3B72-4F36-BC9A-CB454A2BF80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9AC73-48B1-4EE2-A81C-940A701209F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22D2E-664E-4D63-A2CB-89146F6AC71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A583A3-67AC-47C3-A322-D239A8CDF1A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78BBE-F901-4D30-81FE-DA55B424D19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DEB930-993F-47AD-80AC-17865074223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093892-D033-4BEC-907D-813C3E5CAD3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BA6437-7F14-4B4F-99DF-7CA98E246D1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BE8286-94B9-4B24-BEDE-CDF16FEA386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5ED1AD-18EC-487B-AC53-44813A71467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E8B778-A39B-4AB1-B0C6-067DEA06B2B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BE4A3F-B402-4369-A1FE-98EA3E0793D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A68E73-E659-4562-A88A-D28C79CC09A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FC22DD-82C7-4C27-BD74-6F2ED32A423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FC6E8E-6FC1-4EEA-B7EE-A18F99A1385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1DDBD0-D4A3-44BA-A970-07295BCAA91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E060F4-0ADA-4ACD-8D08-A3CA354721D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E9B5EB-C0F2-44FC-84E2-082EEB03549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CD4F12-339C-4B20-BC84-00C9935444B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66F881-BA52-41A8-B335-6C4645D2ACA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38B90-B57E-4627-A030-761722F7622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1C8F6F-E574-4723-9339-4297F097F56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0C49D0-9EFC-49A0-9524-87F81ED84FC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4B24AF-08ED-47E4-A0AB-20BB6AAB3E9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4B5E48-18FE-4E2C-BBC0-61D9DF02621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0DE429-C854-45E0-BF28-B052B9DED89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2D828F-16EE-4704-9E88-031601D56AC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148594-A639-401B-8D16-D287FD671CB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4D206E-9E8B-4545-B0DE-32F9454290B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8B523-365A-4C65-A8E1-1C912A1B3DA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2AAF75-8C07-461B-A383-7D0BF2C0DEB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FAA1D4-8FAC-420D-8AE6-C9940A48A12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8955FE-5D98-4B52-83D4-5B76018D71C2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C947A4-7444-4464-90AB-9F3E5B3603EE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35231D-3702-47F5-A100-215E02C73097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B6A9EC-1B1B-4149-A85A-B9669F46811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D06D92-FFFC-4BEF-8F13-F232BE06EA63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C102CD-2B05-456C-9636-4FC23A9079F2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AB1F67-706D-4252-8CC4-B9B9C262AC27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D5A174-DC63-439B-A2A0-2C8C4F25AFB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5A4769-824F-4E7B-8A98-F9ACA987CAA3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94AFC2-C1A1-4DF3-B3F9-F6D1C9A814B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0F23B6-E2BC-48EF-9161-9DA123EFEE5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92ED37-6175-416A-9827-24B317EF2187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D019E4-4A52-4B2A-81FD-F7D02FE6089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26737-7B33-4CEE-BF39-2284AFFA763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DB6D77-6F6D-4445-83B0-C813B6784D1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4C7C8-640F-4702-9801-48DE54E61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945B9-8C02-436B-9A9A-69D614407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609600"/>
            <a:ext cx="20002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8483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EB439-BF7B-476A-973E-8AD8AF686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828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9624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39624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ED89F-E70F-4F64-A0A0-6DA873875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76800" y="18288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0300C-2A39-4498-BF8F-114EE2CB6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8288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B9D2C-9B72-4BBC-A783-E855253DC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828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624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963E6-5669-4ABE-B089-47B1E43A0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176E6-E27E-43E2-97DF-E71798966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828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624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98D4F-141A-4C09-B312-3DAAD3330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B8437-2466-4136-8059-EC720EE67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9638F-7D31-4987-9A25-CEEFE3B7D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57F6F-5A9B-4CF6-8918-5CDD6C1A6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E9A9E-9A54-4AF2-87D8-402579E23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04B55-166C-4618-A791-EC6576385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5BCDB-502B-4A54-B8A5-57D84BCA5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ED8B9-E281-4897-BA43-827E557DA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465F0-1FC0-4DA9-923A-DCD85D126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42926D6-58CD-4233-A869-2F86BF766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  <p:sldLayoutId id="2147483652" r:id="rId14"/>
    <p:sldLayoutId id="2147483651" r:id="rId15"/>
    <p:sldLayoutId id="2147483650" r:id="rId16"/>
    <p:sldLayoutId id="2147483649" r:id="rId17"/>
  </p:sldLayoutIdLst>
  <p:transition>
    <p:pull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/>
        <a:buChar char="ã"/>
        <a:defRPr sz="1900" b="1">
          <a:solidFill>
            <a:srgbClr val="E4002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900" b="1">
          <a:solidFill>
            <a:srgbClr val="E4002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1900" b="1">
          <a:solidFill>
            <a:srgbClr val="E4002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 b="1">
          <a:solidFill>
            <a:srgbClr val="E4002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 b="1">
          <a:solidFill>
            <a:srgbClr val="E4002B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 b="1">
          <a:solidFill>
            <a:srgbClr val="E4002B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 b="1">
          <a:solidFill>
            <a:srgbClr val="E4002B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 b="1">
          <a:solidFill>
            <a:srgbClr val="E4002B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 b="1">
          <a:solidFill>
            <a:srgbClr val="E4002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0.png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4.png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jpe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97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6.jpeg"/><Relationship Id="rId11" Type="http://schemas.openxmlformats.org/officeDocument/2006/relationships/image" Target="../media/image99.png"/><Relationship Id="rId5" Type="http://schemas.openxmlformats.org/officeDocument/2006/relationships/image" Target="../media/image95.png"/><Relationship Id="rId10" Type="http://schemas.openxmlformats.org/officeDocument/2006/relationships/image" Target="../media/image93.png"/><Relationship Id="rId4" Type="http://schemas.openxmlformats.org/officeDocument/2006/relationships/image" Target="../media/image94.jpeg"/><Relationship Id="rId9" Type="http://schemas.openxmlformats.org/officeDocument/2006/relationships/oleObject" Target="../embeddings/oleObject9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0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5" descr="Bluebonnet 1"/>
          <p:cNvPicPr>
            <a:picLocks noChangeAspect="1" noChangeArrowheads="1"/>
          </p:cNvPicPr>
          <p:nvPr/>
        </p:nvPicPr>
        <p:blipFill>
          <a:blip r:embed="rId3">
            <a:lum bright="3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200400" y="2438400"/>
            <a:ext cx="2667000" cy="2514600"/>
            <a:chOff x="1680" y="941"/>
            <a:chExt cx="2352" cy="2227"/>
          </a:xfrm>
        </p:grpSpPr>
        <p:sp>
          <p:nvSpPr>
            <p:cNvPr id="20486" name="Oval 32"/>
            <p:cNvSpPr>
              <a:spLocks noChangeArrowheads="1"/>
            </p:cNvSpPr>
            <p:nvPr/>
          </p:nvSpPr>
          <p:spPr bwMode="auto">
            <a:xfrm>
              <a:off x="1776" y="1056"/>
              <a:ext cx="2064" cy="201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CC"/>
                </a:gs>
              </a:gsLst>
              <a:path path="shape">
                <a:fillToRect l="50000" t="50000" r="50000" b="50000"/>
              </a:path>
            </a:gra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20487" name="Picture 4" descr="Texas sea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80" y="941"/>
              <a:ext cx="2352" cy="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4" name="Text Box 36"/>
          <p:cNvSpPr txBox="1">
            <a:spLocks noChangeArrowheads="1"/>
          </p:cNvSpPr>
          <p:nvPr/>
        </p:nvSpPr>
        <p:spPr bwMode="auto">
          <a:xfrm>
            <a:off x="8534400" y="6157913"/>
            <a:ext cx="5334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1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0485" name="Text Box 44"/>
          <p:cNvSpPr txBox="1">
            <a:spLocks noChangeArrowheads="1"/>
          </p:cNvSpPr>
          <p:nvPr/>
        </p:nvSpPr>
        <p:spPr bwMode="auto">
          <a:xfrm>
            <a:off x="685800" y="457200"/>
            <a:ext cx="8077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solidFill>
                  <a:schemeClr val="tx1"/>
                </a:solidFill>
                <a:latin typeface="Arial Black" pitchFamily="34" charset="0"/>
              </a:rPr>
              <a:t>PROGRAMA DE EDUCACIÓN DE DWI EN TEXAS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0" descr="Pulled Over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908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819400" y="2057400"/>
          <a:ext cx="3529013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Bitmap Image" r:id="rId5" imgW="4533333" imgH="5020376" progId="PBrush">
                  <p:embed/>
                </p:oleObj>
              </mc:Choice>
              <mc:Fallback>
                <p:oleObj name="Bitmap Image" r:id="rId5" imgW="4533333" imgH="5020376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057400"/>
                        <a:ext cx="3529013" cy="449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4800" y="1828800"/>
            <a:ext cx="853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4013" indent="-354013" eaLnBrk="0" hangingPunct="0">
              <a:spcBef>
                <a:spcPct val="10000"/>
              </a:spcBef>
              <a:buFont typeface="Wingdings 2" pitchFamily="18" charset="2"/>
              <a:buChar char="ê"/>
            </a:pPr>
            <a:r>
              <a:rPr lang="en-US" sz="2000" b="0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ARRESTADO por DWI, asalto de intoxicación, o el homicidio involuntario por intoxicación</a:t>
            </a:r>
            <a:r>
              <a:rPr lang="en-US" sz="2400" b="0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 </a:t>
            </a:r>
            <a:endParaRPr lang="en-US" sz="2500" b="0">
              <a:solidFill>
                <a:srgbClr val="CC0000"/>
              </a:solidFill>
              <a:latin typeface="Arial Black" pitchFamily="34" charset="0"/>
              <a:ea typeface="Times New Roman" pitchFamily="18" charset="0"/>
              <a:cs typeface="Arial Black" pitchFamily="34" charset="0"/>
            </a:endParaRPr>
          </a:p>
          <a:p>
            <a:pPr marL="354013" indent="-354013" eaLnBrk="0" hangingPunct="0">
              <a:spcBef>
                <a:spcPct val="10000"/>
              </a:spcBef>
              <a:buFont typeface="Wingdings 2" pitchFamily="18" charset="2"/>
              <a:buChar char="ê"/>
            </a:pPr>
            <a:endParaRPr lang="en-US" sz="800" b="0">
              <a:solidFill>
                <a:srgbClr val="CC0000"/>
              </a:solidFill>
              <a:latin typeface="Arial Black" pitchFamily="34" charset="0"/>
              <a:ea typeface="Times New Roman" pitchFamily="18" charset="0"/>
              <a:cs typeface="Arial Black" pitchFamily="34" charset="0"/>
            </a:endParaRPr>
          </a:p>
          <a:p>
            <a:pPr marL="354013" indent="-354013" eaLnBrk="0" hangingPunct="0">
              <a:spcBef>
                <a:spcPct val="10000"/>
              </a:spcBef>
              <a:buFont typeface="Wingdings 2" pitchFamily="18" charset="2"/>
              <a:buChar char="ê"/>
            </a:pPr>
            <a:r>
              <a:rPr lang="en-US" sz="2400" b="0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Prueba es tomada y fallada (.08 o mayor) </a:t>
            </a:r>
          </a:p>
          <a:p>
            <a:pPr marL="354013" indent="-354013" eaLnBrk="0" hangingPunct="0">
              <a:spcBef>
                <a:spcPct val="10000"/>
              </a:spcBef>
              <a:buFont typeface="Wingdings 2" pitchFamily="18" charset="2"/>
              <a:buChar char="ê"/>
            </a:pPr>
            <a:endParaRPr lang="en-US" sz="800" b="0">
              <a:solidFill>
                <a:srgbClr val="CC0000"/>
              </a:solidFill>
              <a:latin typeface="Arial Black" pitchFamily="34" charset="0"/>
              <a:ea typeface="Times New Roman" pitchFamily="18" charset="0"/>
              <a:cs typeface="Arial Black" pitchFamily="34" charset="0"/>
            </a:endParaRPr>
          </a:p>
          <a:p>
            <a:pPr marL="354013" indent="-354013" eaLnBrk="0" hangingPunct="0">
              <a:spcBef>
                <a:spcPct val="10000"/>
              </a:spcBef>
              <a:buFont typeface="Wingdings 2" pitchFamily="18" charset="2"/>
              <a:buChar char="ê"/>
            </a:pPr>
            <a:r>
              <a:rPr lang="en-US" sz="2400" b="0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Pena del adulto – licencia perdida </a:t>
            </a:r>
            <a:endParaRPr lang="en-US" sz="2600" b="0">
              <a:solidFill>
                <a:srgbClr val="CC0000"/>
              </a:solidFill>
              <a:latin typeface="Arial Black" pitchFamily="34" charset="0"/>
              <a:ea typeface="Times New Roman" pitchFamily="18" charset="0"/>
              <a:cs typeface="Arial Black" pitchFamily="34" charset="0"/>
            </a:endParaRPr>
          </a:p>
          <a:p>
            <a:pPr marL="682625" lvl="1" indent="-214313" eaLnBrk="0" hangingPunct="0">
              <a:spcBef>
                <a:spcPct val="10000"/>
              </a:spcBef>
              <a:buSzPct val="70000"/>
              <a:buFont typeface="Wingdings 2" pitchFamily="18" charset="2"/>
              <a:buChar char="ê"/>
            </a:pPr>
            <a:r>
              <a:rPr lang="en-US" sz="1800">
                <a:solidFill>
                  <a:srgbClr val="CC0000"/>
                </a:solidFill>
                <a:ea typeface="Times New Roman" pitchFamily="18" charset="0"/>
                <a:cs typeface="Arial Black" pitchFamily="34" charset="0"/>
              </a:rPr>
              <a:t>90 días sin contactos de alcohol/y droga en los últimos diez años </a:t>
            </a:r>
          </a:p>
          <a:p>
            <a:pPr marL="682625" lvl="1" indent="-214313" eaLnBrk="0" hangingPunct="0">
              <a:spcBef>
                <a:spcPct val="10000"/>
              </a:spcBef>
              <a:buSzPct val="70000"/>
              <a:buFont typeface="Wingdings 2" pitchFamily="18" charset="2"/>
              <a:buChar char="ê"/>
            </a:pPr>
            <a:r>
              <a:rPr lang="en-US" sz="1800">
                <a:solidFill>
                  <a:srgbClr val="CC0000"/>
                </a:solidFill>
                <a:ea typeface="Times New Roman" pitchFamily="18" charset="0"/>
                <a:cs typeface="Arial Black" pitchFamily="34" charset="0"/>
              </a:rPr>
              <a:t>1 año si uno o más contactos de alcohol/y droga en los últimos diez años</a:t>
            </a:r>
            <a:r>
              <a:rPr lang="en-US" sz="2100">
                <a:solidFill>
                  <a:srgbClr val="CC0000"/>
                </a:solidFill>
                <a:ea typeface="Times New Roman" pitchFamily="18" charset="0"/>
                <a:cs typeface="Arial Black" pitchFamily="34" charset="0"/>
              </a:rPr>
              <a:t> </a:t>
            </a:r>
            <a:endParaRPr lang="en-US" sz="2100" b="0">
              <a:solidFill>
                <a:srgbClr val="CC0000"/>
              </a:solidFill>
              <a:latin typeface="Arial Black" pitchFamily="34" charset="0"/>
              <a:ea typeface="Times New Roman" pitchFamily="18" charset="0"/>
              <a:cs typeface="Arial Black" pitchFamily="34" charset="0"/>
            </a:endParaRPr>
          </a:p>
          <a:p>
            <a:pPr marL="354013" indent="-354013" eaLnBrk="0" hangingPunct="0">
              <a:spcBef>
                <a:spcPct val="10000"/>
              </a:spcBef>
              <a:buSzPct val="70000"/>
              <a:buFont typeface="Wingdings 2" pitchFamily="18" charset="2"/>
              <a:buChar char="ê"/>
            </a:pPr>
            <a:endParaRPr lang="en-US" sz="800" b="0">
              <a:solidFill>
                <a:srgbClr val="CC0000"/>
              </a:solidFill>
              <a:latin typeface="Arial Black" pitchFamily="34" charset="0"/>
              <a:ea typeface="Times New Roman" pitchFamily="18" charset="0"/>
              <a:cs typeface="Arial Black" pitchFamily="34" charset="0"/>
            </a:endParaRPr>
          </a:p>
          <a:p>
            <a:pPr marL="354013" indent="-354013" eaLnBrk="0" hangingPunct="0">
              <a:spcBef>
                <a:spcPct val="10000"/>
              </a:spcBef>
              <a:buFont typeface="Wingdings 2" pitchFamily="18" charset="2"/>
              <a:buChar char="ê"/>
            </a:pPr>
            <a:r>
              <a:rPr lang="en-US" sz="2400" b="0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El oficial toma la posesión de la licencia </a:t>
            </a:r>
          </a:p>
          <a:p>
            <a:pPr marL="354013" indent="-354013" eaLnBrk="0" hangingPunct="0">
              <a:spcBef>
                <a:spcPct val="10000"/>
              </a:spcBef>
              <a:buFont typeface="Wingdings 2" pitchFamily="18" charset="2"/>
              <a:buChar char="ê"/>
            </a:pPr>
            <a:endParaRPr lang="en-US" sz="800" b="0">
              <a:solidFill>
                <a:srgbClr val="CC0000"/>
              </a:solidFill>
              <a:latin typeface="Arial Black" pitchFamily="34" charset="0"/>
              <a:ea typeface="Times New Roman" pitchFamily="18" charset="0"/>
              <a:cs typeface="Arial Black" pitchFamily="34" charset="0"/>
            </a:endParaRPr>
          </a:p>
          <a:p>
            <a:pPr marL="354013" indent="-354013" eaLnBrk="0" hangingPunct="0">
              <a:spcBef>
                <a:spcPct val="10000"/>
              </a:spcBef>
              <a:buFont typeface="Wingdings 2" pitchFamily="18" charset="2"/>
              <a:buChar char="ê"/>
            </a:pPr>
            <a:r>
              <a:rPr lang="en-US" sz="2400" b="0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Licencia temporal por 40 días </a:t>
            </a:r>
          </a:p>
          <a:p>
            <a:pPr marL="354013" indent="-354013" eaLnBrk="0" hangingPunct="0">
              <a:spcBef>
                <a:spcPct val="10000"/>
              </a:spcBef>
              <a:buFont typeface="Wingdings 2" pitchFamily="18" charset="2"/>
              <a:buChar char="ê"/>
            </a:pPr>
            <a:endParaRPr lang="en-US" sz="800" b="0">
              <a:solidFill>
                <a:srgbClr val="CC0000"/>
              </a:solidFill>
              <a:latin typeface="Arial Black" pitchFamily="34" charset="0"/>
              <a:ea typeface="Times New Roman" pitchFamily="18" charset="0"/>
              <a:cs typeface="Arial Black" pitchFamily="34" charset="0"/>
            </a:endParaRPr>
          </a:p>
          <a:p>
            <a:pPr marL="354013" indent="-354013" eaLnBrk="0" hangingPunct="0">
              <a:spcBef>
                <a:spcPct val="10000"/>
              </a:spcBef>
              <a:buFont typeface="Wingdings 2" pitchFamily="18" charset="2"/>
              <a:buChar char="ê"/>
            </a:pPr>
            <a:r>
              <a:rPr lang="en-US" sz="2400" b="0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honorario del restablecimiento es de $125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743200" y="1524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REVOCACIÓN ADMINISTRATIVA DE LA LICENCIA (RAL)</a:t>
            </a:r>
            <a:endParaRPr lang="en-US" sz="2400" b="0">
              <a:solidFill>
                <a:srgbClr val="CC0000"/>
              </a:solidFill>
              <a:latin typeface="Arial Black" pitchFamily="34" charset="0"/>
              <a:ea typeface="Times New Roman" pitchFamily="18" charset="0"/>
              <a:cs typeface="Arial Black" pitchFamily="34" charset="0"/>
            </a:endParaRPr>
          </a:p>
          <a:p>
            <a:pPr algn="ctr" eaLnBrk="0" hangingPunct="0">
              <a:defRPr/>
            </a:pPr>
            <a:r>
              <a:rPr lang="en-US" sz="2400" b="0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(PRUEBA  </a:t>
            </a:r>
            <a:r>
              <a:rPr lang="en-US" sz="2400" b="0" i="1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FALLADA</a:t>
            </a:r>
            <a:r>
              <a:rPr lang="en-US" sz="2400" b="0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)</a:t>
            </a:r>
            <a:r>
              <a:rPr lang="en-US" sz="2600" b="0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 </a:t>
            </a: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flipV="1">
            <a:off x="2590800" y="0"/>
            <a:ext cx="0" cy="16764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8534400" y="6324600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10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1" descr="Gavel"/>
          <p:cNvPicPr>
            <a:picLocks noChangeAspect="1" noChangeArrowheads="1"/>
          </p:cNvPicPr>
          <p:nvPr/>
        </p:nvPicPr>
        <p:blipFill>
          <a:blip r:embed="rId3">
            <a:lum bright="64000" contrast="-70000"/>
          </a:blip>
          <a:srcRect/>
          <a:stretch>
            <a:fillRect/>
          </a:stretch>
        </p:blipFill>
        <p:spPr bwMode="auto">
          <a:xfrm>
            <a:off x="1244600" y="2168525"/>
            <a:ext cx="67564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6477000" cy="9906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400" b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LEY IMPLICITA DEL CONSENTIMIENTO</a:t>
            </a:r>
            <a:br>
              <a:rPr lang="en-US" sz="3600" b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</a:br>
            <a:r>
              <a:rPr lang="en-US" sz="2800" b="0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(PRUEBA  </a:t>
            </a:r>
            <a:r>
              <a:rPr lang="en-US" sz="2800" b="0" i="1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RECHAZADA</a:t>
            </a:r>
            <a:r>
              <a:rPr lang="en-US" sz="2800" b="0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)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34400" cy="4648200"/>
          </a:xfrm>
        </p:spPr>
        <p:txBody>
          <a:bodyPr/>
          <a:lstStyle/>
          <a:p>
            <a:pPr>
              <a:lnSpc>
                <a:spcPct val="140000"/>
              </a:lnSpc>
              <a:buFont typeface="Wingdings 2" pitchFamily="18" charset="2"/>
              <a:buChar char="ê"/>
            </a:pPr>
            <a:r>
              <a:rPr lang="en-US" sz="2100" b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Arrestado por el funcionamiento de un vehículo a motor o un bote de 50 hp o mayor </a:t>
            </a:r>
          </a:p>
          <a:p>
            <a:pPr>
              <a:lnSpc>
                <a:spcPct val="140000"/>
              </a:lnSpc>
              <a:buFont typeface="Wingdings 2" pitchFamily="18" charset="2"/>
              <a:buChar char="ê"/>
            </a:pPr>
            <a:r>
              <a:rPr lang="en-US" sz="2100" b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Rechazar el análisis de sangre o aliento </a:t>
            </a:r>
          </a:p>
          <a:p>
            <a:pPr>
              <a:lnSpc>
                <a:spcPct val="140000"/>
              </a:lnSpc>
              <a:buFont typeface="Wingdings 2" pitchFamily="18" charset="2"/>
              <a:buChar char="ê"/>
            </a:pPr>
            <a:r>
              <a:rPr lang="en-US" sz="2100" b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Pena del adulto - licencia pérdida 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Wingdings 2" pitchFamily="18" charset="2"/>
              <a:buChar char="ê"/>
            </a:pPr>
            <a:r>
              <a:rPr lang="en-US" sz="1800">
                <a:solidFill>
                  <a:srgbClr val="000099"/>
                </a:solidFill>
                <a:ea typeface="Times New Roman" pitchFamily="18" charset="0"/>
                <a:cs typeface="Arial Black" pitchFamily="34" charset="0"/>
              </a:rPr>
              <a:t>180 días sin contactos de alcohol/y droga en los últimos diez años 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Wingdings 2" pitchFamily="18" charset="2"/>
              <a:buChar char="ê"/>
            </a:pPr>
            <a:r>
              <a:rPr lang="en-US" sz="1800">
                <a:solidFill>
                  <a:srgbClr val="000099"/>
                </a:solidFill>
                <a:ea typeface="Times New Roman" pitchFamily="18" charset="0"/>
                <a:cs typeface="Arial Black" pitchFamily="34" charset="0"/>
              </a:rPr>
              <a:t>Dos años si uno o más contactos de alcohol/y droga en los últimos 10 años </a:t>
            </a:r>
          </a:p>
          <a:p>
            <a:pPr>
              <a:lnSpc>
                <a:spcPct val="140000"/>
              </a:lnSpc>
              <a:buFont typeface="Wingdings 2" pitchFamily="18" charset="2"/>
              <a:buChar char="ê"/>
            </a:pPr>
            <a:r>
              <a:rPr lang="en-US" sz="2100" b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Licencia tomada al tiempo del arresto y dar una licencia temporal por 40 días </a:t>
            </a:r>
          </a:p>
          <a:p>
            <a:pPr>
              <a:lnSpc>
                <a:spcPct val="140000"/>
              </a:lnSpc>
              <a:buFont typeface="Wingdings 2" pitchFamily="18" charset="2"/>
              <a:buChar char="ê"/>
            </a:pPr>
            <a:r>
              <a:rPr lang="en-US" sz="2100" b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honorario del restablecimiento de $125 </a:t>
            </a:r>
          </a:p>
        </p:txBody>
      </p:sp>
      <p:pic>
        <p:nvPicPr>
          <p:cNvPr id="43012" name="Picture 38" descr="Pulled Over 2"/>
          <p:cNvPicPr>
            <a:picLocks noChangeAspect="1" noChangeArrowheads="1"/>
          </p:cNvPicPr>
          <p:nvPr/>
        </p:nvPicPr>
        <p:blipFill>
          <a:blip r:embed="rId4"/>
          <a:srcRect b="10112"/>
          <a:stretch>
            <a:fillRect/>
          </a:stretch>
        </p:blipFill>
        <p:spPr bwMode="auto">
          <a:xfrm>
            <a:off x="6553200" y="0"/>
            <a:ext cx="259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9" name="Line 39"/>
          <p:cNvSpPr>
            <a:spLocks noChangeShapeType="1"/>
          </p:cNvSpPr>
          <p:nvPr/>
        </p:nvSpPr>
        <p:spPr bwMode="auto">
          <a:xfrm flipV="1">
            <a:off x="6553200" y="0"/>
            <a:ext cx="0" cy="15240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43015" name="Text Box 42"/>
          <p:cNvSpPr txBox="1">
            <a:spLocks noChangeArrowheads="1"/>
          </p:cNvSpPr>
          <p:nvPr/>
        </p:nvSpPr>
        <p:spPr bwMode="auto">
          <a:xfrm>
            <a:off x="8458200" y="6400800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11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10" descr="Cuffs 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t="22499" b="162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57200" y="3810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PENAS DE DWI EN TEJAS </a:t>
            </a:r>
          </a:p>
        </p:txBody>
      </p:sp>
      <p:sp>
        <p:nvSpPr>
          <p:cNvPr id="16534" name="Line 150"/>
          <p:cNvSpPr>
            <a:spLocks noChangeShapeType="1"/>
          </p:cNvSpPr>
          <p:nvPr/>
        </p:nvSpPr>
        <p:spPr bwMode="auto">
          <a:xfrm>
            <a:off x="609600" y="990600"/>
            <a:ext cx="784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2" name="Group 157"/>
          <p:cNvGrpSpPr>
            <a:grpSpLocks noRot="1"/>
          </p:cNvGrpSpPr>
          <p:nvPr/>
        </p:nvGrpSpPr>
        <p:grpSpPr bwMode="auto">
          <a:xfrm>
            <a:off x="304800" y="1752600"/>
            <a:ext cx="8534400" cy="533400"/>
            <a:chOff x="192" y="1344"/>
            <a:chExt cx="5376" cy="336"/>
          </a:xfrm>
        </p:grpSpPr>
        <p:sp>
          <p:nvSpPr>
            <p:cNvPr id="45098" name="Rectangle 158"/>
            <p:cNvSpPr>
              <a:spLocks noChangeArrowheads="1"/>
            </p:cNvSpPr>
            <p:nvPr/>
          </p:nvSpPr>
          <p:spPr bwMode="auto">
            <a:xfrm>
              <a:off x="3936" y="1344"/>
              <a:ext cx="1632" cy="3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800">
                  <a:solidFill>
                    <a:srgbClr val="000099"/>
                  </a:solidFill>
                  <a:cs typeface="Times New Roman" pitchFamily="18" charset="0"/>
                </a:rPr>
                <a:t>CÁRCEL </a:t>
              </a:r>
            </a:p>
          </p:txBody>
        </p:sp>
        <p:sp>
          <p:nvSpPr>
            <p:cNvPr id="45099" name="Rectangle 159"/>
            <p:cNvSpPr>
              <a:spLocks noChangeArrowheads="1"/>
            </p:cNvSpPr>
            <p:nvPr/>
          </p:nvSpPr>
          <p:spPr bwMode="auto">
            <a:xfrm>
              <a:off x="2160" y="1344"/>
              <a:ext cx="1776" cy="3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000">
                  <a:solidFill>
                    <a:srgbClr val="CC0000"/>
                  </a:solidFill>
                  <a:cs typeface="Times New Roman" pitchFamily="18" charset="0"/>
                </a:rPr>
                <a:t>LICENCIA PERDIDA</a:t>
              </a:r>
              <a:r>
                <a:rPr lang="en-US" sz="2800">
                  <a:solidFill>
                    <a:srgbClr val="CC0000"/>
                  </a:solidFill>
                  <a:cs typeface="Times New Roman" pitchFamily="18" charset="0"/>
                </a:rPr>
                <a:t> </a:t>
              </a:r>
            </a:p>
          </p:txBody>
        </p:sp>
        <p:sp>
          <p:nvSpPr>
            <p:cNvPr id="45100" name="Rectangle 160"/>
            <p:cNvSpPr>
              <a:spLocks noChangeArrowheads="1"/>
            </p:cNvSpPr>
            <p:nvPr/>
          </p:nvSpPr>
          <p:spPr bwMode="auto">
            <a:xfrm>
              <a:off x="626" y="1344"/>
              <a:ext cx="1534" cy="3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800">
                  <a:solidFill>
                    <a:srgbClr val="000099"/>
                  </a:solidFill>
                  <a:cs typeface="Times New Roman" pitchFamily="18" charset="0"/>
                </a:rPr>
                <a:t>MULTAS </a:t>
              </a:r>
            </a:p>
          </p:txBody>
        </p:sp>
        <p:sp>
          <p:nvSpPr>
            <p:cNvPr id="45101" name="Rectangle 161"/>
            <p:cNvSpPr>
              <a:spLocks noChangeArrowheads="1"/>
            </p:cNvSpPr>
            <p:nvPr/>
          </p:nvSpPr>
          <p:spPr bwMode="auto">
            <a:xfrm>
              <a:off x="192" y="1344"/>
              <a:ext cx="434" cy="3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spcBef>
                  <a:spcPct val="20000"/>
                </a:spcBef>
                <a:buFont typeface="Monotype Sorts"/>
                <a:buNone/>
              </a:pPr>
              <a:endParaRPr lang="en-US" sz="1700">
                <a:solidFill>
                  <a:srgbClr val="E4002B"/>
                </a:solidFill>
              </a:endParaRPr>
            </a:p>
          </p:txBody>
        </p:sp>
        <p:sp>
          <p:nvSpPr>
            <p:cNvPr id="45102" name="Line 162"/>
            <p:cNvSpPr>
              <a:spLocks noChangeShapeType="1"/>
            </p:cNvSpPr>
            <p:nvPr/>
          </p:nvSpPr>
          <p:spPr bwMode="auto">
            <a:xfrm>
              <a:off x="192" y="1344"/>
              <a:ext cx="5376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103" name="Line 163"/>
            <p:cNvSpPr>
              <a:spLocks noChangeShapeType="1"/>
            </p:cNvSpPr>
            <p:nvPr/>
          </p:nvSpPr>
          <p:spPr bwMode="auto">
            <a:xfrm>
              <a:off x="192" y="1680"/>
              <a:ext cx="5376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104" name="Line 164"/>
            <p:cNvSpPr>
              <a:spLocks noChangeShapeType="1"/>
            </p:cNvSpPr>
            <p:nvPr/>
          </p:nvSpPr>
          <p:spPr bwMode="auto">
            <a:xfrm>
              <a:off x="192" y="1344"/>
              <a:ext cx="0" cy="336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105" name="Line 165"/>
            <p:cNvSpPr>
              <a:spLocks noChangeShapeType="1"/>
            </p:cNvSpPr>
            <p:nvPr/>
          </p:nvSpPr>
          <p:spPr bwMode="auto">
            <a:xfrm>
              <a:off x="5568" y="1344"/>
              <a:ext cx="0" cy="336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106" name="Line 166"/>
            <p:cNvSpPr>
              <a:spLocks noChangeShapeType="1"/>
            </p:cNvSpPr>
            <p:nvPr/>
          </p:nvSpPr>
          <p:spPr bwMode="auto">
            <a:xfrm>
              <a:off x="626" y="1344"/>
              <a:ext cx="0" cy="336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107" name="Line 167"/>
            <p:cNvSpPr>
              <a:spLocks noChangeShapeType="1"/>
            </p:cNvSpPr>
            <p:nvPr/>
          </p:nvSpPr>
          <p:spPr bwMode="auto">
            <a:xfrm>
              <a:off x="2160" y="1344"/>
              <a:ext cx="0" cy="336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108" name="Line 168"/>
            <p:cNvSpPr>
              <a:spLocks noChangeShapeType="1"/>
            </p:cNvSpPr>
            <p:nvPr/>
          </p:nvSpPr>
          <p:spPr bwMode="auto">
            <a:xfrm>
              <a:off x="3936" y="1344"/>
              <a:ext cx="0" cy="336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3" name="Group 169"/>
          <p:cNvGrpSpPr>
            <a:grpSpLocks noRot="1"/>
          </p:cNvGrpSpPr>
          <p:nvPr/>
        </p:nvGrpSpPr>
        <p:grpSpPr bwMode="auto">
          <a:xfrm>
            <a:off x="304800" y="2286000"/>
            <a:ext cx="8534400" cy="944563"/>
            <a:chOff x="192" y="1680"/>
            <a:chExt cx="5376" cy="595"/>
          </a:xfrm>
        </p:grpSpPr>
        <p:sp>
          <p:nvSpPr>
            <p:cNvPr id="45087" name="Rectangle 170"/>
            <p:cNvSpPr>
              <a:spLocks noChangeArrowheads="1"/>
            </p:cNvSpPr>
            <p:nvPr/>
          </p:nvSpPr>
          <p:spPr bwMode="auto">
            <a:xfrm>
              <a:off x="3936" y="1680"/>
              <a:ext cx="1632" cy="5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800">
                  <a:solidFill>
                    <a:srgbClr val="000099"/>
                  </a:solidFill>
                  <a:cs typeface="Times New Roman" pitchFamily="18" charset="0"/>
                </a:rPr>
                <a:t>72 horas –</a:t>
              </a:r>
            </a:p>
            <a:p>
              <a:pPr algn="ctr" eaLnBrk="0" hangingPunct="0"/>
              <a:r>
                <a:rPr lang="en-US" sz="2800">
                  <a:solidFill>
                    <a:srgbClr val="000099"/>
                  </a:solidFill>
                  <a:cs typeface="Times New Roman" pitchFamily="18" charset="0"/>
                </a:rPr>
                <a:t>180 días </a:t>
              </a:r>
            </a:p>
          </p:txBody>
        </p:sp>
        <p:sp>
          <p:nvSpPr>
            <p:cNvPr id="45088" name="Rectangle 171"/>
            <p:cNvSpPr>
              <a:spLocks noChangeArrowheads="1"/>
            </p:cNvSpPr>
            <p:nvPr/>
          </p:nvSpPr>
          <p:spPr bwMode="auto">
            <a:xfrm>
              <a:off x="2160" y="1680"/>
              <a:ext cx="1776" cy="5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800">
                  <a:solidFill>
                    <a:srgbClr val="CC0000"/>
                  </a:solidFill>
                  <a:cs typeface="Times New Roman" pitchFamily="18" charset="0"/>
                </a:rPr>
                <a:t>90 días  –          1 año </a:t>
              </a:r>
            </a:p>
          </p:txBody>
        </p:sp>
        <p:sp>
          <p:nvSpPr>
            <p:cNvPr id="45089" name="Rectangle 172"/>
            <p:cNvSpPr>
              <a:spLocks noChangeArrowheads="1"/>
            </p:cNvSpPr>
            <p:nvPr/>
          </p:nvSpPr>
          <p:spPr bwMode="auto">
            <a:xfrm>
              <a:off x="624" y="1680"/>
              <a:ext cx="1536" cy="5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800" dirty="0">
                  <a:solidFill>
                    <a:srgbClr val="000099"/>
                  </a:solidFill>
                  <a:cs typeface="Times New Roman" pitchFamily="18" charset="0"/>
                </a:rPr>
                <a:t>Hasta $2,000 </a:t>
              </a:r>
            </a:p>
          </p:txBody>
        </p:sp>
        <p:sp>
          <p:nvSpPr>
            <p:cNvPr id="45090" name="Rectangle 173"/>
            <p:cNvSpPr>
              <a:spLocks noChangeArrowheads="1"/>
            </p:cNvSpPr>
            <p:nvPr/>
          </p:nvSpPr>
          <p:spPr bwMode="auto">
            <a:xfrm>
              <a:off x="192" y="1680"/>
              <a:ext cx="432" cy="5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800">
                  <a:solidFill>
                    <a:srgbClr val="CC0000"/>
                  </a:solidFill>
                  <a:cs typeface="Times New Roman" pitchFamily="18" charset="0"/>
                </a:rPr>
                <a:t>1</a:t>
              </a:r>
              <a:r>
                <a:rPr lang="en-US" sz="2600" baseline="30000">
                  <a:solidFill>
                    <a:srgbClr val="CC0000"/>
                  </a:solidFill>
                  <a:cs typeface="Times New Roman" pitchFamily="18" charset="0"/>
                </a:rPr>
                <a:t>st</a:t>
              </a:r>
              <a:endParaRPr lang="en-US" sz="28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091" name="Line 174"/>
            <p:cNvSpPr>
              <a:spLocks noChangeShapeType="1"/>
            </p:cNvSpPr>
            <p:nvPr/>
          </p:nvSpPr>
          <p:spPr bwMode="auto">
            <a:xfrm>
              <a:off x="192" y="1680"/>
              <a:ext cx="5376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092" name="Line 175"/>
            <p:cNvSpPr>
              <a:spLocks noChangeShapeType="1"/>
            </p:cNvSpPr>
            <p:nvPr/>
          </p:nvSpPr>
          <p:spPr bwMode="auto">
            <a:xfrm>
              <a:off x="192" y="2275"/>
              <a:ext cx="5376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093" name="Line 176"/>
            <p:cNvSpPr>
              <a:spLocks noChangeShapeType="1"/>
            </p:cNvSpPr>
            <p:nvPr/>
          </p:nvSpPr>
          <p:spPr bwMode="auto">
            <a:xfrm>
              <a:off x="192" y="1680"/>
              <a:ext cx="0" cy="59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094" name="Line 177"/>
            <p:cNvSpPr>
              <a:spLocks noChangeShapeType="1"/>
            </p:cNvSpPr>
            <p:nvPr/>
          </p:nvSpPr>
          <p:spPr bwMode="auto">
            <a:xfrm>
              <a:off x="5568" y="1680"/>
              <a:ext cx="0" cy="59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095" name="Line 178"/>
            <p:cNvSpPr>
              <a:spLocks noChangeShapeType="1"/>
            </p:cNvSpPr>
            <p:nvPr/>
          </p:nvSpPr>
          <p:spPr bwMode="auto">
            <a:xfrm>
              <a:off x="624" y="1680"/>
              <a:ext cx="0" cy="59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096" name="Line 179"/>
            <p:cNvSpPr>
              <a:spLocks noChangeShapeType="1"/>
            </p:cNvSpPr>
            <p:nvPr/>
          </p:nvSpPr>
          <p:spPr bwMode="auto">
            <a:xfrm>
              <a:off x="2160" y="1680"/>
              <a:ext cx="0" cy="59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097" name="Line 180"/>
            <p:cNvSpPr>
              <a:spLocks noChangeShapeType="1"/>
            </p:cNvSpPr>
            <p:nvPr/>
          </p:nvSpPr>
          <p:spPr bwMode="auto">
            <a:xfrm>
              <a:off x="3936" y="1680"/>
              <a:ext cx="0" cy="59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4" name="Group 181"/>
          <p:cNvGrpSpPr>
            <a:grpSpLocks noRot="1"/>
          </p:cNvGrpSpPr>
          <p:nvPr/>
        </p:nvGrpSpPr>
        <p:grpSpPr bwMode="auto">
          <a:xfrm>
            <a:off x="304800" y="3246438"/>
            <a:ext cx="8534400" cy="944562"/>
            <a:chOff x="192" y="2304"/>
            <a:chExt cx="5376" cy="595"/>
          </a:xfrm>
        </p:grpSpPr>
        <p:sp>
          <p:nvSpPr>
            <p:cNvPr id="45076" name="Rectangle 182"/>
            <p:cNvSpPr>
              <a:spLocks noChangeArrowheads="1"/>
            </p:cNvSpPr>
            <p:nvPr/>
          </p:nvSpPr>
          <p:spPr bwMode="auto">
            <a:xfrm>
              <a:off x="3936" y="2304"/>
              <a:ext cx="1632" cy="5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800">
                  <a:solidFill>
                    <a:srgbClr val="000099"/>
                  </a:solidFill>
                  <a:cs typeface="Times New Roman" pitchFamily="18" charset="0"/>
                </a:rPr>
                <a:t>30 días –</a:t>
              </a:r>
            </a:p>
            <a:p>
              <a:pPr algn="ctr" eaLnBrk="0" hangingPunct="0"/>
              <a:r>
                <a:rPr lang="en-US" sz="2800">
                  <a:solidFill>
                    <a:srgbClr val="000099"/>
                  </a:solidFill>
                  <a:cs typeface="Times New Roman" pitchFamily="18" charset="0"/>
                </a:rPr>
                <a:t>1 año </a:t>
              </a:r>
            </a:p>
          </p:txBody>
        </p:sp>
        <p:sp>
          <p:nvSpPr>
            <p:cNvPr id="45077" name="Rectangle 183"/>
            <p:cNvSpPr>
              <a:spLocks noChangeArrowheads="1"/>
            </p:cNvSpPr>
            <p:nvPr/>
          </p:nvSpPr>
          <p:spPr bwMode="auto">
            <a:xfrm>
              <a:off x="2160" y="2304"/>
              <a:ext cx="1776" cy="5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800">
                  <a:solidFill>
                    <a:srgbClr val="CC0000"/>
                  </a:solidFill>
                  <a:cs typeface="Times New Roman" pitchFamily="18" charset="0"/>
                </a:rPr>
                <a:t>180 días –</a:t>
              </a:r>
            </a:p>
            <a:p>
              <a:pPr algn="ctr" eaLnBrk="0" hangingPunct="0"/>
              <a:r>
                <a:rPr lang="en-US" sz="2800">
                  <a:solidFill>
                    <a:srgbClr val="CC0000"/>
                  </a:solidFill>
                  <a:cs typeface="Times New Roman" pitchFamily="18" charset="0"/>
                </a:rPr>
                <a:t>2 años </a:t>
              </a:r>
            </a:p>
          </p:txBody>
        </p:sp>
        <p:sp>
          <p:nvSpPr>
            <p:cNvPr id="45078" name="Rectangle 184"/>
            <p:cNvSpPr>
              <a:spLocks noChangeArrowheads="1"/>
            </p:cNvSpPr>
            <p:nvPr/>
          </p:nvSpPr>
          <p:spPr bwMode="auto">
            <a:xfrm>
              <a:off x="624" y="2304"/>
              <a:ext cx="1536" cy="5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800" dirty="0">
                  <a:solidFill>
                    <a:srgbClr val="000099"/>
                  </a:solidFill>
                  <a:cs typeface="Times New Roman" pitchFamily="18" charset="0"/>
                </a:rPr>
                <a:t>Hasta $4,000 </a:t>
              </a:r>
            </a:p>
          </p:txBody>
        </p:sp>
        <p:sp>
          <p:nvSpPr>
            <p:cNvPr id="45079" name="Rectangle 185"/>
            <p:cNvSpPr>
              <a:spLocks noChangeArrowheads="1"/>
            </p:cNvSpPr>
            <p:nvPr/>
          </p:nvSpPr>
          <p:spPr bwMode="auto">
            <a:xfrm>
              <a:off x="192" y="2304"/>
              <a:ext cx="432" cy="5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800">
                  <a:solidFill>
                    <a:srgbClr val="CC0000"/>
                  </a:solidFill>
                  <a:cs typeface="Times New Roman" pitchFamily="18" charset="0"/>
                </a:rPr>
                <a:t>2</a:t>
              </a:r>
              <a:r>
                <a:rPr lang="en-US" sz="1600">
                  <a:solidFill>
                    <a:srgbClr val="CC0000"/>
                  </a:solidFill>
                  <a:cs typeface="Times New Roman" pitchFamily="18" charset="0"/>
                </a:rPr>
                <a:t>nd</a:t>
              </a:r>
              <a:r>
                <a:rPr lang="en-US" sz="2800">
                  <a:solidFill>
                    <a:srgbClr val="CC0000"/>
                  </a:solidFill>
                  <a:cs typeface="Times New Roman" pitchFamily="18" charset="0"/>
                </a:rPr>
                <a:t> </a:t>
              </a:r>
              <a:r>
                <a:rPr lang="en-US" sz="2600">
                  <a:solidFill>
                    <a:srgbClr val="CC0000"/>
                  </a:solidFill>
                  <a:cs typeface="Times New Roman" pitchFamily="18" charset="0"/>
                </a:rPr>
                <a:t> </a:t>
              </a:r>
            </a:p>
          </p:txBody>
        </p:sp>
        <p:sp>
          <p:nvSpPr>
            <p:cNvPr id="45080" name="Line 186"/>
            <p:cNvSpPr>
              <a:spLocks noChangeShapeType="1"/>
            </p:cNvSpPr>
            <p:nvPr/>
          </p:nvSpPr>
          <p:spPr bwMode="auto">
            <a:xfrm>
              <a:off x="192" y="2304"/>
              <a:ext cx="5376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081" name="Line 187"/>
            <p:cNvSpPr>
              <a:spLocks noChangeShapeType="1"/>
            </p:cNvSpPr>
            <p:nvPr/>
          </p:nvSpPr>
          <p:spPr bwMode="auto">
            <a:xfrm>
              <a:off x="192" y="2899"/>
              <a:ext cx="5376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082" name="Line 188"/>
            <p:cNvSpPr>
              <a:spLocks noChangeShapeType="1"/>
            </p:cNvSpPr>
            <p:nvPr/>
          </p:nvSpPr>
          <p:spPr bwMode="auto">
            <a:xfrm>
              <a:off x="192" y="2304"/>
              <a:ext cx="0" cy="59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083" name="Line 189"/>
            <p:cNvSpPr>
              <a:spLocks noChangeShapeType="1"/>
            </p:cNvSpPr>
            <p:nvPr/>
          </p:nvSpPr>
          <p:spPr bwMode="auto">
            <a:xfrm>
              <a:off x="5568" y="2304"/>
              <a:ext cx="0" cy="59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084" name="Line 190"/>
            <p:cNvSpPr>
              <a:spLocks noChangeShapeType="1"/>
            </p:cNvSpPr>
            <p:nvPr/>
          </p:nvSpPr>
          <p:spPr bwMode="auto">
            <a:xfrm>
              <a:off x="624" y="2304"/>
              <a:ext cx="0" cy="59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085" name="Line 191"/>
            <p:cNvSpPr>
              <a:spLocks noChangeShapeType="1"/>
            </p:cNvSpPr>
            <p:nvPr/>
          </p:nvSpPr>
          <p:spPr bwMode="auto">
            <a:xfrm>
              <a:off x="2160" y="2304"/>
              <a:ext cx="0" cy="59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086" name="Line 192"/>
            <p:cNvSpPr>
              <a:spLocks noChangeShapeType="1"/>
            </p:cNvSpPr>
            <p:nvPr/>
          </p:nvSpPr>
          <p:spPr bwMode="auto">
            <a:xfrm>
              <a:off x="3936" y="2304"/>
              <a:ext cx="0" cy="59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" name="Group 193"/>
          <p:cNvGrpSpPr>
            <a:grpSpLocks noRot="1"/>
          </p:cNvGrpSpPr>
          <p:nvPr/>
        </p:nvGrpSpPr>
        <p:grpSpPr bwMode="auto">
          <a:xfrm>
            <a:off x="304800" y="4191000"/>
            <a:ext cx="8534400" cy="990600"/>
            <a:chOff x="192" y="2832"/>
            <a:chExt cx="5376" cy="595"/>
          </a:xfrm>
        </p:grpSpPr>
        <p:sp>
          <p:nvSpPr>
            <p:cNvPr id="45065" name="Rectangle 194"/>
            <p:cNvSpPr>
              <a:spLocks noChangeArrowheads="1"/>
            </p:cNvSpPr>
            <p:nvPr/>
          </p:nvSpPr>
          <p:spPr bwMode="auto">
            <a:xfrm>
              <a:off x="3936" y="2832"/>
              <a:ext cx="1632" cy="5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800">
                  <a:solidFill>
                    <a:srgbClr val="000099"/>
                  </a:solidFill>
                  <a:cs typeface="Times New Roman" pitchFamily="18" charset="0"/>
                </a:rPr>
                <a:t>2  – 10 años </a:t>
              </a:r>
            </a:p>
          </p:txBody>
        </p:sp>
        <p:sp>
          <p:nvSpPr>
            <p:cNvPr id="45066" name="Rectangle 195"/>
            <p:cNvSpPr>
              <a:spLocks noChangeArrowheads="1"/>
            </p:cNvSpPr>
            <p:nvPr/>
          </p:nvSpPr>
          <p:spPr bwMode="auto">
            <a:xfrm>
              <a:off x="2160" y="2832"/>
              <a:ext cx="1776" cy="5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800">
                  <a:solidFill>
                    <a:srgbClr val="CC0000"/>
                  </a:solidFill>
                  <a:cs typeface="Times New Roman" pitchFamily="18" charset="0"/>
                </a:rPr>
                <a:t>180 días –</a:t>
              </a:r>
            </a:p>
            <a:p>
              <a:pPr algn="ctr" eaLnBrk="0" hangingPunct="0"/>
              <a:r>
                <a:rPr lang="en-US" sz="2800">
                  <a:solidFill>
                    <a:srgbClr val="CC0000"/>
                  </a:solidFill>
                  <a:cs typeface="Times New Roman" pitchFamily="18" charset="0"/>
                </a:rPr>
                <a:t>2 años </a:t>
              </a:r>
            </a:p>
          </p:txBody>
        </p:sp>
        <p:sp>
          <p:nvSpPr>
            <p:cNvPr id="45067" name="Rectangle 196"/>
            <p:cNvSpPr>
              <a:spLocks noChangeArrowheads="1"/>
            </p:cNvSpPr>
            <p:nvPr/>
          </p:nvSpPr>
          <p:spPr bwMode="auto">
            <a:xfrm>
              <a:off x="624" y="2832"/>
              <a:ext cx="1536" cy="5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800" dirty="0">
                  <a:solidFill>
                    <a:srgbClr val="000099"/>
                  </a:solidFill>
                  <a:cs typeface="Times New Roman" pitchFamily="18" charset="0"/>
                </a:rPr>
                <a:t>Hasta $10,000 </a:t>
              </a:r>
            </a:p>
          </p:txBody>
        </p:sp>
        <p:sp>
          <p:nvSpPr>
            <p:cNvPr id="45068" name="Rectangle 197"/>
            <p:cNvSpPr>
              <a:spLocks noChangeArrowheads="1"/>
            </p:cNvSpPr>
            <p:nvPr/>
          </p:nvSpPr>
          <p:spPr bwMode="auto">
            <a:xfrm>
              <a:off x="192" y="2832"/>
              <a:ext cx="432" cy="5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800">
                  <a:solidFill>
                    <a:srgbClr val="CC0000"/>
                  </a:solidFill>
                  <a:cs typeface="Times New Roman" pitchFamily="18" charset="0"/>
                </a:rPr>
                <a:t>3</a:t>
              </a:r>
              <a:r>
                <a:rPr lang="en-US" sz="2600" baseline="30000">
                  <a:solidFill>
                    <a:srgbClr val="CC0000"/>
                  </a:solidFill>
                  <a:cs typeface="Times New Roman" pitchFamily="18" charset="0"/>
                </a:rPr>
                <a:t>rd</a:t>
              </a:r>
              <a:r>
                <a:rPr lang="en-US" sz="2800">
                  <a:solidFill>
                    <a:srgbClr val="CC0000"/>
                  </a:solidFill>
                  <a:cs typeface="Times New Roman" pitchFamily="18" charset="0"/>
                </a:rPr>
                <a:t>+</a:t>
              </a:r>
              <a:endPara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069" name="Line 198"/>
            <p:cNvSpPr>
              <a:spLocks noChangeShapeType="1"/>
            </p:cNvSpPr>
            <p:nvPr/>
          </p:nvSpPr>
          <p:spPr bwMode="auto">
            <a:xfrm>
              <a:off x="192" y="2832"/>
              <a:ext cx="5376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070" name="Line 199"/>
            <p:cNvSpPr>
              <a:spLocks noChangeShapeType="1"/>
            </p:cNvSpPr>
            <p:nvPr/>
          </p:nvSpPr>
          <p:spPr bwMode="auto">
            <a:xfrm>
              <a:off x="192" y="3427"/>
              <a:ext cx="5376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071" name="Line 200"/>
            <p:cNvSpPr>
              <a:spLocks noChangeShapeType="1"/>
            </p:cNvSpPr>
            <p:nvPr/>
          </p:nvSpPr>
          <p:spPr bwMode="auto">
            <a:xfrm>
              <a:off x="192" y="2832"/>
              <a:ext cx="0" cy="59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072" name="Line 201"/>
            <p:cNvSpPr>
              <a:spLocks noChangeShapeType="1"/>
            </p:cNvSpPr>
            <p:nvPr/>
          </p:nvSpPr>
          <p:spPr bwMode="auto">
            <a:xfrm>
              <a:off x="5568" y="2832"/>
              <a:ext cx="0" cy="59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073" name="Line 202"/>
            <p:cNvSpPr>
              <a:spLocks noChangeShapeType="1"/>
            </p:cNvSpPr>
            <p:nvPr/>
          </p:nvSpPr>
          <p:spPr bwMode="auto">
            <a:xfrm>
              <a:off x="624" y="2832"/>
              <a:ext cx="0" cy="59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074" name="Line 203"/>
            <p:cNvSpPr>
              <a:spLocks noChangeShapeType="1"/>
            </p:cNvSpPr>
            <p:nvPr/>
          </p:nvSpPr>
          <p:spPr bwMode="auto">
            <a:xfrm>
              <a:off x="2160" y="2832"/>
              <a:ext cx="0" cy="59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075" name="Line 204"/>
            <p:cNvSpPr>
              <a:spLocks noChangeShapeType="1"/>
            </p:cNvSpPr>
            <p:nvPr/>
          </p:nvSpPr>
          <p:spPr bwMode="auto">
            <a:xfrm>
              <a:off x="3936" y="2832"/>
              <a:ext cx="0" cy="59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45064" name="Text Box 215"/>
          <p:cNvSpPr txBox="1">
            <a:spLocks noChangeArrowheads="1"/>
          </p:cNvSpPr>
          <p:nvPr/>
        </p:nvSpPr>
        <p:spPr bwMode="auto">
          <a:xfrm>
            <a:off x="8458200" y="6400800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12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037" descr="Money 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 Box 1029"/>
          <p:cNvSpPr txBox="1">
            <a:spLocks noChangeArrowheads="1"/>
          </p:cNvSpPr>
          <p:nvPr/>
        </p:nvSpPr>
        <p:spPr bwMode="auto">
          <a:xfrm>
            <a:off x="1371600" y="228600"/>
            <a:ext cx="6477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0" dirty="0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MULTAS ADDICIONALES SOBRE CONVICCIONES DE DWI</a:t>
            </a:r>
            <a:r>
              <a:rPr lang="en-US" sz="3600" b="0" dirty="0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 </a:t>
            </a:r>
          </a:p>
        </p:txBody>
      </p:sp>
      <p:sp>
        <p:nvSpPr>
          <p:cNvPr id="90120" name="Rectangle 1032"/>
          <p:cNvSpPr>
            <a:spLocks noChangeArrowheads="1"/>
          </p:cNvSpPr>
          <p:nvPr/>
        </p:nvSpPr>
        <p:spPr bwMode="auto">
          <a:xfrm>
            <a:off x="609600" y="1524000"/>
            <a:ext cx="7620000" cy="484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Clr>
                <a:schemeClr val="tx1"/>
              </a:buClr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DWI,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Asalto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Intoxicación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Convicci</a:t>
            </a:r>
            <a:r>
              <a:rPr lang="en-US" sz="2400" dirty="0" err="1">
                <a:solidFill>
                  <a:srgbClr val="000000"/>
                </a:solidFill>
              </a:rPr>
              <a:t>ó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Homicidio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Involuntario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por I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ntoxicación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marL="457200" indent="-457200" eaLnBrk="0" hangingPunct="0">
              <a:buClr>
                <a:schemeClr val="tx1"/>
              </a:buClr>
              <a:buFontTx/>
              <a:buAutoNum type="arabicPeriod"/>
            </a:pPr>
            <a:endParaRPr lang="en-US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 eaLnBrk="0" hangingPunct="0">
              <a:buClr>
                <a:schemeClr val="tx1"/>
              </a:buClr>
              <a:buFont typeface="Arial" charset="0"/>
              <a:buAutoNum type="alphaLcPeriod"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$3,000 por la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primera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convicción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dentro de un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período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de 36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meses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marL="457200" indent="-457200" eaLnBrk="0" hangingPunct="0">
              <a:buClr>
                <a:schemeClr val="tx1"/>
              </a:buClr>
              <a:buFont typeface="Arial" charset="0"/>
              <a:buAutoNum type="alphaLcPeriod"/>
            </a:pPr>
            <a:endParaRPr lang="en-US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marL="465138" lvl="1" indent="-465138" eaLnBrk="0" hangingPunct="0">
              <a:spcBef>
                <a:spcPct val="10000"/>
              </a:spcBef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b.	$4,500 por las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convicci</a:t>
            </a:r>
            <a:r>
              <a:rPr lang="en-US" sz="2400" dirty="0" err="1">
                <a:solidFill>
                  <a:srgbClr val="000000"/>
                </a:solidFill>
              </a:rPr>
              <a:t>ó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nes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subsecuentes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dentro de un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período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de 36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meses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marL="465138" lvl="1" indent="-465138" eaLnBrk="0" hangingPunct="0">
              <a:spcBef>
                <a:spcPct val="10000"/>
              </a:spcBef>
              <a:buClr>
                <a:schemeClr val="tx1"/>
              </a:buClr>
              <a:buFont typeface="Arial" charset="0"/>
              <a:buAutoNum type="alphaLcPeriod"/>
            </a:pPr>
            <a:endParaRPr lang="en-US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 eaLnBrk="0" hangingPunct="0"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c.	$6,000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en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la primer o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subsecuente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convicción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si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BAC es mayor de 0.15 al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tiempo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de la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prueba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marL="457200" indent="-457200" eaLnBrk="0" hangingPunct="0">
              <a:buClr>
                <a:schemeClr val="tx1"/>
              </a:buClr>
              <a:buFontTx/>
              <a:buAutoNum type="arabicPeriod"/>
            </a:pP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 eaLnBrk="0" hangingPunct="0">
              <a:buClr>
                <a:schemeClr val="tx1"/>
              </a:buClr>
              <a:buFontTx/>
              <a:buAutoNum type="arabicPeriod"/>
            </a:pP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7108" name="Rectangle 1034"/>
          <p:cNvSpPr>
            <a:spLocks noChangeArrowheads="1"/>
          </p:cNvSpPr>
          <p:nvPr/>
        </p:nvSpPr>
        <p:spPr bwMode="auto">
          <a:xfrm>
            <a:off x="609600" y="4953000"/>
            <a:ext cx="662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5613" indent="-455613" eaLnBrk="0" hangingPunct="0">
              <a:buClr>
                <a:schemeClr val="tx1"/>
              </a:buClr>
              <a:buFont typeface="Wingdings 2" pitchFamily="18" charset="2"/>
              <a:buChar char="ê"/>
            </a:pPr>
            <a:endParaRPr lang="en-US" sz="2800" b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0124" name="Line 1036"/>
          <p:cNvSpPr>
            <a:spLocks noChangeShapeType="1"/>
          </p:cNvSpPr>
          <p:nvPr/>
        </p:nvSpPr>
        <p:spPr bwMode="auto">
          <a:xfrm>
            <a:off x="609600" y="1371600"/>
            <a:ext cx="78486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47110" name="Text Box 1038"/>
          <p:cNvSpPr txBox="1">
            <a:spLocks noChangeArrowheads="1"/>
          </p:cNvSpPr>
          <p:nvPr/>
        </p:nvSpPr>
        <p:spPr bwMode="auto">
          <a:xfrm>
            <a:off x="8382000" y="6400800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13a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10" descr="Cuffs 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t="22499" b="162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 Box 1029"/>
          <p:cNvSpPr txBox="1">
            <a:spLocks noChangeArrowheads="1"/>
          </p:cNvSpPr>
          <p:nvPr/>
        </p:nvSpPr>
        <p:spPr bwMode="auto">
          <a:xfrm>
            <a:off x="152400" y="228600"/>
            <a:ext cx="8610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C00000"/>
                </a:solidFill>
                <a:latin typeface="Arial Black" pitchFamily="34" charset="0"/>
                <a:cs typeface="+mn-cs"/>
              </a:rPr>
              <a:t>Cambios</a:t>
            </a:r>
            <a:r>
              <a:rPr lang="en-US" sz="32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 en la </a:t>
            </a:r>
            <a:r>
              <a:rPr lang="en-US" sz="3200" dirty="0" err="1">
                <a:solidFill>
                  <a:srgbClr val="C00000"/>
                </a:solidFill>
                <a:latin typeface="Arial Black" pitchFamily="34" charset="0"/>
                <a:cs typeface="+mn-cs"/>
              </a:rPr>
              <a:t>ley</a:t>
            </a:r>
            <a:r>
              <a:rPr lang="en-US" sz="32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 Black" pitchFamily="34" charset="0"/>
                <a:cs typeface="+mn-cs"/>
              </a:rPr>
              <a:t>que</a:t>
            </a:r>
            <a:r>
              <a:rPr lang="en-US" sz="32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 Black" pitchFamily="34" charset="0"/>
                <a:cs typeface="+mn-cs"/>
              </a:rPr>
              <a:t>exige</a:t>
            </a:r>
            <a:r>
              <a:rPr lang="en-US" sz="32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 Black" pitchFamily="34" charset="0"/>
                <a:cs typeface="+mn-cs"/>
              </a:rPr>
              <a:t>tomar</a:t>
            </a:r>
            <a:r>
              <a:rPr lang="en-US" sz="32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 Black" pitchFamily="34" charset="0"/>
                <a:cs typeface="+mn-cs"/>
              </a:rPr>
              <a:t>muestras</a:t>
            </a:r>
            <a:r>
              <a:rPr lang="en-US" sz="32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 de </a:t>
            </a:r>
            <a:r>
              <a:rPr lang="en-US" sz="3200" dirty="0" err="1">
                <a:solidFill>
                  <a:srgbClr val="C00000"/>
                </a:solidFill>
                <a:latin typeface="Arial Black" pitchFamily="34" charset="0"/>
                <a:cs typeface="+mn-cs"/>
              </a:rPr>
              <a:t>aliento</a:t>
            </a:r>
            <a:r>
              <a:rPr lang="en-US" sz="32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 o </a:t>
            </a:r>
            <a:r>
              <a:rPr lang="en-US" sz="3200" dirty="0" err="1">
                <a:solidFill>
                  <a:srgbClr val="C00000"/>
                </a:solidFill>
                <a:latin typeface="Arial Black" pitchFamily="34" charset="0"/>
                <a:cs typeface="+mn-cs"/>
              </a:rPr>
              <a:t>sangre</a:t>
            </a:r>
            <a:endParaRPr lang="en-US" sz="3200" u="sng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90120" name="Rectangle 1032"/>
          <p:cNvSpPr>
            <a:spLocks noChangeArrowheads="1"/>
          </p:cNvSpPr>
          <p:nvPr/>
        </p:nvSpPr>
        <p:spPr bwMode="auto">
          <a:xfrm>
            <a:off x="533400" y="1447800"/>
            <a:ext cx="82296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" sz="2000">
                <a:solidFill>
                  <a:schemeClr val="tx1"/>
                </a:solidFill>
              </a:rPr>
              <a:t>La prueba de aliento o de sangre es obligatoria cuando:</a:t>
            </a:r>
          </a:p>
          <a:p>
            <a:pPr eaLnBrk="0" hangingPunct="0"/>
            <a:endParaRPr lang="es-ES" sz="2000">
              <a:solidFill>
                <a:schemeClr val="tx1"/>
              </a:solidFill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s-ES" sz="2000">
                <a:solidFill>
                  <a:schemeClr val="tx1"/>
                </a:solidFill>
              </a:rPr>
              <a:t>La persona es arrestada por manejar intoxicada (DWI), </a:t>
            </a:r>
            <a:r>
              <a:rPr lang="es-ES" sz="2000">
                <a:solidFill>
                  <a:srgbClr val="FF3300"/>
                </a:solidFill>
              </a:rPr>
              <a:t>Y</a:t>
            </a:r>
            <a:r>
              <a:rPr lang="es-ES" sz="2000">
                <a:solidFill>
                  <a:schemeClr val="tx1"/>
                </a:solidFill>
              </a:rPr>
              <a:t> se niega a hacerse la prueba, </a:t>
            </a:r>
            <a:r>
              <a:rPr lang="es-ES" sz="2000">
                <a:solidFill>
                  <a:srgbClr val="FF3300"/>
                </a:solidFill>
              </a:rPr>
              <a:t>Y</a:t>
            </a:r>
            <a:r>
              <a:rPr lang="es-ES" sz="2000">
                <a:solidFill>
                  <a:schemeClr val="tx1"/>
                </a:solidFill>
              </a:rPr>
              <a:t> ADEMÁS está involucrada en un accidente en donde hubo una persona muerta o que sufrió heridas de gravedad.</a:t>
            </a:r>
          </a:p>
          <a:p>
            <a:pPr eaLnBrk="0" hangingPunct="0">
              <a:buFont typeface="Wingdings" pitchFamily="2" charset="2"/>
              <a:buChar char="Ø"/>
            </a:pPr>
            <a:endParaRPr lang="es-ES" sz="2000">
              <a:solidFill>
                <a:schemeClr val="tx1"/>
              </a:solidFill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2000">
                <a:solidFill>
                  <a:schemeClr val="tx1"/>
                </a:solidFill>
              </a:rPr>
              <a:t>La persona es arrestada por DWI con un menor de menos de 15 años</a:t>
            </a:r>
          </a:p>
          <a:p>
            <a:pPr eaLnBrk="0" hangingPunct="0">
              <a:buFont typeface="Wingdings" pitchFamily="2" charset="2"/>
              <a:buChar char="Ø"/>
            </a:pPr>
            <a:endParaRPr lang="en-US" sz="2000">
              <a:solidFill>
                <a:schemeClr val="tx1"/>
              </a:solidFill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2000">
                <a:solidFill>
                  <a:schemeClr val="tx1"/>
                </a:solidFill>
              </a:rPr>
              <a:t>La persona es arrestada por DWI </a:t>
            </a:r>
            <a:r>
              <a:rPr lang="en-US" sz="2000">
                <a:solidFill>
                  <a:srgbClr val="FF3300"/>
                </a:solidFill>
              </a:rPr>
              <a:t>Y</a:t>
            </a:r>
            <a:r>
              <a:rPr lang="en-US" sz="2000">
                <a:solidFill>
                  <a:schemeClr val="tx1"/>
                </a:solidFill>
              </a:rPr>
              <a:t> ha sido previamente condenada o puesta en libertad condicional por un DWI con un menor, Asalto mientras intoxicado, homicidio no premeditado con intoxicación o si la persona ha sido condenada previamente a  2 </a:t>
            </a:r>
            <a:r>
              <a:rPr lang="en-US" sz="2000">
                <a:solidFill>
                  <a:srgbClr val="00CC00"/>
                </a:solidFill>
              </a:rPr>
              <a:t>O</a:t>
            </a:r>
            <a:r>
              <a:rPr lang="en-US" sz="2000">
                <a:solidFill>
                  <a:schemeClr val="tx1"/>
                </a:solidFill>
              </a:rPr>
              <a:t> más DWI.</a:t>
            </a:r>
          </a:p>
          <a:p>
            <a:pPr eaLnBrk="0" hangingPunct="0">
              <a:buClr>
                <a:schemeClr val="tx1"/>
              </a:buClr>
              <a:buFont typeface="Arial" charset="0"/>
              <a:buAutoNum type="alphaLcPeriod"/>
            </a:pPr>
            <a:endParaRPr lang="en-US" sz="2000" b="0">
              <a:solidFill>
                <a:schemeClr val="tx1"/>
              </a:solidFill>
            </a:endParaRPr>
          </a:p>
          <a:p>
            <a:pPr eaLnBrk="0" hangingPunct="0">
              <a:buClr>
                <a:schemeClr val="tx1"/>
              </a:buClr>
              <a:buFont typeface="Arial" charset="0"/>
              <a:buAutoNum type="arabicPeriod"/>
            </a:pPr>
            <a:endParaRPr lang="en-US" sz="2000" b="0">
              <a:solidFill>
                <a:schemeClr val="tx1"/>
              </a:solidFill>
            </a:endParaRPr>
          </a:p>
        </p:txBody>
      </p:sp>
      <p:sp>
        <p:nvSpPr>
          <p:cNvPr id="90124" name="Line 1036"/>
          <p:cNvSpPr>
            <a:spLocks noChangeShapeType="1"/>
          </p:cNvSpPr>
          <p:nvPr/>
        </p:nvSpPr>
        <p:spPr bwMode="auto">
          <a:xfrm>
            <a:off x="609600" y="1371600"/>
            <a:ext cx="78486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49157" name="Text Box 1038"/>
          <p:cNvSpPr txBox="1">
            <a:spLocks noChangeArrowheads="1"/>
          </p:cNvSpPr>
          <p:nvPr/>
        </p:nvSpPr>
        <p:spPr bwMode="auto">
          <a:xfrm>
            <a:off x="8305800" y="6019800"/>
            <a:ext cx="6096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13b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96" descr="Crash 7"/>
          <p:cNvPicPr>
            <a:picLocks noChangeAspect="1" noChangeArrowheads="1"/>
          </p:cNvPicPr>
          <p:nvPr/>
        </p:nvPicPr>
        <p:blipFill>
          <a:blip r:embed="rId2">
            <a:lum bright="58000" contrast="-70000"/>
          </a:blip>
          <a:srcRect/>
          <a:stretch>
            <a:fillRect/>
          </a:stretch>
        </p:blipFill>
        <p:spPr bwMode="auto">
          <a:xfrm>
            <a:off x="-144463" y="0"/>
            <a:ext cx="9288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 Box 1029"/>
          <p:cNvSpPr txBox="1">
            <a:spLocks noChangeArrowheads="1"/>
          </p:cNvSpPr>
          <p:nvPr/>
        </p:nvSpPr>
        <p:spPr bwMode="auto">
          <a:xfrm>
            <a:off x="533400" y="228600"/>
            <a:ext cx="82296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FACTORES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QUE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INCREMENTAN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LA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CONDENA</a:t>
            </a:r>
            <a:r>
              <a:rPr lang="en-US" sz="32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en-US" sz="3600" u="sng" dirty="0">
              <a:solidFill>
                <a:srgbClr val="CC0000"/>
              </a:solidFill>
              <a:cs typeface="+mn-cs"/>
            </a:endParaRPr>
          </a:p>
        </p:txBody>
      </p:sp>
      <p:sp>
        <p:nvSpPr>
          <p:cNvPr id="50179" name="Rectangle 1032"/>
          <p:cNvSpPr>
            <a:spLocks noChangeArrowheads="1"/>
          </p:cNvSpPr>
          <p:nvPr/>
        </p:nvSpPr>
        <p:spPr bwMode="auto">
          <a:xfrm>
            <a:off x="685800" y="1905000"/>
            <a:ext cx="7620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0" hangingPunct="0">
              <a:buClr>
                <a:schemeClr val="tx1"/>
              </a:buClr>
              <a:buFont typeface="Arial" charset="0"/>
              <a:buNone/>
            </a:pPr>
            <a:r>
              <a:rPr lang="en-US" sz="2600">
                <a:solidFill>
                  <a:schemeClr val="tx1"/>
                </a:solidFill>
              </a:rPr>
              <a:t> </a:t>
            </a:r>
            <a:endParaRPr lang="en-US" sz="2400" b="0">
              <a:solidFill>
                <a:schemeClr val="tx1"/>
              </a:solidFill>
            </a:endParaRPr>
          </a:p>
          <a:p>
            <a:pPr marL="514350" indent="-514350" eaLnBrk="0" hangingPunct="0">
              <a:buClr>
                <a:schemeClr val="tx1"/>
              </a:buClr>
              <a:buFont typeface="Arial" charset="0"/>
              <a:buChar char="•"/>
            </a:pPr>
            <a:endParaRPr lang="en-US" sz="2400" b="0">
              <a:solidFill>
                <a:schemeClr val="tx1"/>
              </a:solidFill>
            </a:endParaRPr>
          </a:p>
          <a:p>
            <a:pPr marL="514350" indent="-514350" eaLnBrk="0" hangingPunct="0">
              <a:buClr>
                <a:schemeClr val="tx1"/>
              </a:buClr>
              <a:buFont typeface="Arial" charset="0"/>
              <a:buAutoNum type="arabicPeriod"/>
            </a:pPr>
            <a:endParaRPr lang="en-US" sz="2000" b="0">
              <a:solidFill>
                <a:schemeClr val="tx1"/>
              </a:solidFill>
            </a:endParaRPr>
          </a:p>
        </p:txBody>
      </p:sp>
      <p:sp>
        <p:nvSpPr>
          <p:cNvPr id="90124" name="Line 1036"/>
          <p:cNvSpPr>
            <a:spLocks noChangeShapeType="1"/>
          </p:cNvSpPr>
          <p:nvPr/>
        </p:nvSpPr>
        <p:spPr bwMode="auto">
          <a:xfrm>
            <a:off x="533400" y="1371600"/>
            <a:ext cx="78486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50181" name="Text Box 1038"/>
          <p:cNvSpPr txBox="1">
            <a:spLocks noChangeArrowheads="1"/>
          </p:cNvSpPr>
          <p:nvPr/>
        </p:nvSpPr>
        <p:spPr bwMode="auto">
          <a:xfrm>
            <a:off x="8382000" y="6096000"/>
            <a:ext cx="6096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13c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304800" y="1524000"/>
            <a:ext cx="83820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" sz="2800" dirty="0">
                <a:solidFill>
                  <a:schemeClr val="tx1"/>
                </a:solidFill>
              </a:rPr>
              <a:t>Si un policía, o un bombero o una persona del servicio médico de emergencia (EMS) resulta herido de gravedad o muere:</a:t>
            </a:r>
            <a:r>
              <a:rPr lang="en-US" sz="2600" dirty="0">
                <a:solidFill>
                  <a:schemeClr val="tx1"/>
                </a:solidFill>
              </a:rPr>
              <a:t> </a:t>
            </a:r>
          </a:p>
          <a:p>
            <a:pPr lvl="1" eaLnBrk="0" hangingPunct="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s-ES" sz="2400" dirty="0">
                <a:solidFill>
                  <a:schemeClr val="tx1"/>
                </a:solidFill>
              </a:rPr>
              <a:t>Si resulta herido de gravedad- delito en segundo grado, de 2 a 20 años de prisión y hasta $10.000 de multa.</a:t>
            </a:r>
            <a:endParaRPr lang="en-US" sz="2400" dirty="0">
              <a:solidFill>
                <a:schemeClr val="tx1"/>
              </a:solidFill>
            </a:endParaRPr>
          </a:p>
          <a:p>
            <a:pPr lvl="1" eaLnBrk="0" hangingPunct="0">
              <a:spcBef>
                <a:spcPts val="600"/>
              </a:spcBef>
              <a:buFont typeface="Arial" charset="0"/>
              <a:buChar char="•"/>
            </a:pPr>
            <a:r>
              <a:rPr lang="es-ES" sz="2400" dirty="0">
                <a:solidFill>
                  <a:schemeClr val="tx1"/>
                </a:solidFill>
              </a:rPr>
              <a:t>Si muere -  delito en primer grado, de 5 a 99 años de prisión/cadena perpetua y hasta $10.000 de multa</a:t>
            </a:r>
            <a:endParaRPr lang="en-US" sz="2400" dirty="0">
              <a:solidFill>
                <a:schemeClr val="tx1"/>
              </a:solidFill>
            </a:endParaRPr>
          </a:p>
          <a:p>
            <a:pPr lvl="1" eaLnBrk="0" hangingPunct="0">
              <a:spcBef>
                <a:spcPts val="600"/>
              </a:spcBef>
              <a:buFont typeface="Arial" charset="0"/>
              <a:buChar char="•"/>
            </a:pPr>
            <a:r>
              <a:rPr lang="es-ES" sz="2400" dirty="0">
                <a:solidFill>
                  <a:schemeClr val="tx1"/>
                </a:solidFill>
              </a:rPr>
              <a:t>Si la agresión estando intoxicado resulta en una lesión cerebral de gravedad- delito en segundo grado, de 2 a 20 años de prisión y hasta $10.000 de multa.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14" descr="Beer 6"/>
          <p:cNvPicPr>
            <a:picLocks noChangeAspect="1" noChangeArrowheads="1"/>
          </p:cNvPicPr>
          <p:nvPr/>
        </p:nvPicPr>
        <p:blipFill>
          <a:blip r:embed="rId3">
            <a:lum bright="82000" contrast="-70000"/>
          </a:blip>
          <a:srcRect/>
          <a:stretch>
            <a:fillRect/>
          </a:stretch>
        </p:blipFill>
        <p:spPr bwMode="auto">
          <a:xfrm>
            <a:off x="2728913" y="750888"/>
            <a:ext cx="3595687" cy="610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858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LEY DEL ENVASE ABIERTO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458200" cy="1981200"/>
          </a:xfrm>
        </p:spPr>
        <p:txBody>
          <a:bodyPr/>
          <a:lstStyle/>
          <a:p>
            <a:pPr marL="455613" indent="-455613">
              <a:buFont typeface="Wingdings 2" pitchFamily="18" charset="2"/>
              <a:buChar char="ê"/>
            </a:pPr>
            <a:r>
              <a:rPr lang="en-US" sz="2200">
                <a:solidFill>
                  <a:srgbClr val="000000"/>
                </a:solidFill>
                <a:cs typeface="Times New Roman" pitchFamily="18" charset="0"/>
              </a:rPr>
              <a:t>Vehículo en la carretera pública (parado o moviendose) </a:t>
            </a:r>
            <a:endParaRPr lang="en-US" sz="2200">
              <a:solidFill>
                <a:schemeClr val="tx1"/>
              </a:solidFill>
            </a:endParaRPr>
          </a:p>
          <a:p>
            <a:pPr marL="455613" indent="-455613">
              <a:buFont typeface="Wingdings 2" pitchFamily="18" charset="2"/>
              <a:buChar char="ê"/>
            </a:pPr>
            <a:r>
              <a:rPr lang="en-US" sz="2200">
                <a:solidFill>
                  <a:srgbClr val="000000"/>
                </a:solidFill>
                <a:cs typeface="Times New Roman" pitchFamily="18" charset="0"/>
              </a:rPr>
              <a:t>Conductor o pasajero </a:t>
            </a:r>
            <a:endParaRPr lang="en-US" sz="2200">
              <a:solidFill>
                <a:schemeClr val="tx1"/>
              </a:solidFill>
            </a:endParaRPr>
          </a:p>
          <a:p>
            <a:pPr marL="455613" indent="-455613">
              <a:buFont typeface="Wingdings 2" pitchFamily="18" charset="2"/>
              <a:buChar char="ê"/>
            </a:pPr>
            <a:r>
              <a:rPr lang="en-US" sz="2200">
                <a:solidFill>
                  <a:srgbClr val="000000"/>
                </a:solidFill>
                <a:cs typeface="Times New Roman" pitchFamily="18" charset="0"/>
              </a:rPr>
              <a:t>Posea con conocimiento en el área del pasajero </a:t>
            </a:r>
            <a:endParaRPr lang="en-US" sz="2200">
              <a:solidFill>
                <a:schemeClr val="tx1"/>
              </a:solidFill>
            </a:endParaRPr>
          </a:p>
          <a:p>
            <a:pPr marL="455613" indent="-455613">
              <a:buFont typeface="Wingdings 2" pitchFamily="18" charset="2"/>
              <a:buChar char="ê"/>
            </a:pPr>
            <a:r>
              <a:rPr lang="en-US" sz="2200">
                <a:solidFill>
                  <a:srgbClr val="000000"/>
                </a:solidFill>
                <a:cs typeface="Times New Roman" pitchFamily="18" charset="0"/>
              </a:rPr>
              <a:t>Abierto, sello roto, o contenido quitado parcialmente 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457200" y="685800"/>
            <a:ext cx="81534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6589" name="Rectangle 205"/>
          <p:cNvSpPr>
            <a:spLocks noChangeArrowheads="1"/>
          </p:cNvSpPr>
          <p:nvPr/>
        </p:nvSpPr>
        <p:spPr bwMode="auto">
          <a:xfrm>
            <a:off x="1066800" y="4267200"/>
            <a:ext cx="76962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5613" indent="-455613" eaLnBrk="0" hangingPunct="0">
              <a:lnSpc>
                <a:spcPct val="110000"/>
              </a:lnSpc>
              <a:buFont typeface="Wingdings 2" pitchFamily="18" charset="2"/>
              <a:buChar char="ê"/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Vehículo de alquilar - área del pasajero</a:t>
            </a:r>
            <a:r>
              <a:rPr lang="en-US" sz="26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sz="2600">
              <a:solidFill>
                <a:schemeClr val="tx1"/>
              </a:solidFill>
            </a:endParaRPr>
          </a:p>
          <a:p>
            <a:pPr marL="455613" indent="-455613" eaLnBrk="0" hangingPunct="0">
              <a:lnSpc>
                <a:spcPct val="110000"/>
              </a:lnSpc>
              <a:buFont typeface="Wingdings 2" pitchFamily="18" charset="2"/>
              <a:buChar char="ê"/>
            </a:pPr>
            <a:r>
              <a:rPr lang="en-US" sz="2600">
                <a:solidFill>
                  <a:srgbClr val="000000"/>
                </a:solidFill>
                <a:cs typeface="Times New Roman" pitchFamily="18" charset="0"/>
              </a:rPr>
              <a:t>Cuartos de vivienda del hogar de motor </a:t>
            </a:r>
            <a:endParaRPr lang="en-US" sz="2600">
              <a:solidFill>
                <a:schemeClr val="tx1"/>
              </a:solidFill>
            </a:endParaRPr>
          </a:p>
          <a:p>
            <a:pPr marL="455613" indent="-455613" eaLnBrk="0" hangingPunct="0">
              <a:lnSpc>
                <a:spcPct val="110000"/>
              </a:lnSpc>
              <a:buFont typeface="Wingdings 2" pitchFamily="18" charset="2"/>
              <a:buChar char="ê"/>
            </a:pPr>
            <a:r>
              <a:rPr lang="en-US" sz="2600">
                <a:solidFill>
                  <a:srgbClr val="000000"/>
                </a:solidFill>
                <a:cs typeface="Times New Roman" pitchFamily="18" charset="0"/>
              </a:rPr>
              <a:t>Almacén bloqueado </a:t>
            </a:r>
            <a:endParaRPr lang="en-US" sz="2600">
              <a:solidFill>
                <a:schemeClr val="tx1"/>
              </a:solidFill>
            </a:endParaRPr>
          </a:p>
          <a:p>
            <a:pPr marL="455613" indent="-455613" eaLnBrk="0" hangingPunct="0">
              <a:lnSpc>
                <a:spcPct val="110000"/>
              </a:lnSpc>
              <a:buFont typeface="Wingdings 2" pitchFamily="18" charset="2"/>
              <a:buChar char="ê"/>
            </a:pPr>
            <a:r>
              <a:rPr lang="en-US" sz="2600">
                <a:solidFill>
                  <a:srgbClr val="000000"/>
                </a:solidFill>
                <a:cs typeface="Times New Roman" pitchFamily="18" charset="0"/>
              </a:rPr>
              <a:t>Maletera </a:t>
            </a:r>
            <a:endParaRPr lang="en-US" sz="2600">
              <a:solidFill>
                <a:schemeClr val="tx1"/>
              </a:solidFill>
            </a:endParaRPr>
          </a:p>
          <a:p>
            <a:pPr marL="455613" indent="-455613" eaLnBrk="0" hangingPunct="0">
              <a:lnSpc>
                <a:spcPct val="110000"/>
              </a:lnSpc>
              <a:buFont typeface="Wingdings 2" pitchFamily="18" charset="2"/>
              <a:buChar char="ê"/>
            </a:pPr>
            <a:r>
              <a:rPr lang="en-US" sz="2600">
                <a:solidFill>
                  <a:srgbClr val="000000"/>
                </a:solidFill>
                <a:cs typeface="Times New Roman" pitchFamily="18" charset="0"/>
              </a:rPr>
              <a:t>Detrás del último asiento si no hay maletera </a:t>
            </a:r>
          </a:p>
        </p:txBody>
      </p:sp>
      <p:sp>
        <p:nvSpPr>
          <p:cNvPr id="51206" name="Text Box 216"/>
          <p:cNvSpPr txBox="1">
            <a:spLocks noChangeArrowheads="1"/>
          </p:cNvSpPr>
          <p:nvPr/>
        </p:nvSpPr>
        <p:spPr bwMode="auto">
          <a:xfrm>
            <a:off x="8382000" y="6400800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14</a:t>
            </a:r>
            <a:endParaRPr lang="en-US" b="0">
              <a:solidFill>
                <a:schemeClr val="tx1"/>
              </a:solidFill>
            </a:endParaRPr>
          </a:p>
        </p:txBody>
      </p:sp>
      <p:grpSp>
        <p:nvGrpSpPr>
          <p:cNvPr id="2" name="Group 221"/>
          <p:cNvGrpSpPr>
            <a:grpSpLocks/>
          </p:cNvGrpSpPr>
          <p:nvPr/>
        </p:nvGrpSpPr>
        <p:grpSpPr bwMode="auto">
          <a:xfrm>
            <a:off x="-228600" y="3048000"/>
            <a:ext cx="9296400" cy="533400"/>
            <a:chOff x="48" y="1920"/>
            <a:chExt cx="5712" cy="336"/>
          </a:xfrm>
        </p:grpSpPr>
        <p:sp>
          <p:nvSpPr>
            <p:cNvPr id="51211" name="AutoShape 220"/>
            <p:cNvSpPr>
              <a:spLocks noChangeArrowheads="1"/>
            </p:cNvSpPr>
            <p:nvPr/>
          </p:nvSpPr>
          <p:spPr bwMode="auto">
            <a:xfrm>
              <a:off x="384" y="1920"/>
              <a:ext cx="5088" cy="3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1212" name="Rectangle 218"/>
            <p:cNvSpPr>
              <a:spLocks noChangeArrowheads="1"/>
            </p:cNvSpPr>
            <p:nvPr/>
          </p:nvSpPr>
          <p:spPr bwMode="auto">
            <a:xfrm>
              <a:off x="48" y="1920"/>
              <a:ext cx="571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600" i="1">
                  <a:solidFill>
                    <a:srgbClr val="CC0000"/>
                  </a:solidFill>
                </a:rPr>
                <a:t> </a:t>
              </a:r>
              <a:r>
                <a:rPr lang="en-US" sz="2600" i="1">
                  <a:solidFill>
                    <a:srgbClr val="CC0000"/>
                  </a:solidFill>
                  <a:cs typeface="Times New Roman" pitchFamily="18" charset="0"/>
                </a:rPr>
                <a:t>Pena - delito menor de la clase C - multa hasta $500 </a:t>
              </a:r>
            </a:p>
          </p:txBody>
        </p:sp>
      </p:grpSp>
      <p:grpSp>
        <p:nvGrpSpPr>
          <p:cNvPr id="3" name="Group 222"/>
          <p:cNvGrpSpPr>
            <a:grpSpLocks/>
          </p:cNvGrpSpPr>
          <p:nvPr/>
        </p:nvGrpSpPr>
        <p:grpSpPr bwMode="auto">
          <a:xfrm>
            <a:off x="0" y="3657600"/>
            <a:ext cx="9144000" cy="609600"/>
            <a:chOff x="0" y="2400"/>
            <a:chExt cx="5760" cy="384"/>
          </a:xfrm>
        </p:grpSpPr>
        <p:sp>
          <p:nvSpPr>
            <p:cNvPr id="16590" name="Rectangle 206"/>
            <p:cNvSpPr>
              <a:spLocks noChangeArrowheads="1"/>
            </p:cNvSpPr>
            <p:nvPr/>
          </p:nvSpPr>
          <p:spPr bwMode="auto">
            <a:xfrm>
              <a:off x="0" y="2400"/>
              <a:ext cx="576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800" b="0">
                  <a:solidFill>
                    <a:srgbClr val="000099"/>
                  </a:solidFill>
                  <a:latin typeface="Arial Black" pitchFamily="34" charset="0"/>
                  <a:ea typeface="Times New Roman" pitchFamily="18" charset="0"/>
                  <a:cs typeface="Arial Black" pitchFamily="34" charset="0"/>
                </a:rPr>
                <a:t>EXCEPCIONES :</a:t>
              </a:r>
            </a:p>
          </p:txBody>
        </p:sp>
        <p:sp>
          <p:nvSpPr>
            <p:cNvPr id="16603" name="Line 219"/>
            <p:cNvSpPr>
              <a:spLocks noChangeShapeType="1"/>
            </p:cNvSpPr>
            <p:nvPr/>
          </p:nvSpPr>
          <p:spPr bwMode="auto">
            <a:xfrm>
              <a:off x="1968" y="2736"/>
              <a:ext cx="1824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6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6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6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6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6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 autoUpdateAnimBg="0"/>
      <p:bldP spid="1658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5" descr="Road Sign 1"/>
          <p:cNvPicPr>
            <a:picLocks noChangeAspect="1" noChangeArrowheads="1"/>
          </p:cNvPicPr>
          <p:nvPr/>
        </p:nvPicPr>
        <p:blipFill>
          <a:blip r:embed="rId3">
            <a:lum bright="82000" contrast="-70000"/>
          </a:blip>
          <a:srcRect l="6671" r="13263" b="88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5334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400" b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MÓDULOS DEL CURSO DE LA EDUCACIÓN DE DWI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4800" y="1524000"/>
            <a:ext cx="86868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240000"/>
              </a:lnSpc>
            </a:pPr>
            <a:r>
              <a:rPr lang="en-US" sz="2800">
                <a:solidFill>
                  <a:schemeClr val="tx1"/>
                </a:solidFill>
              </a:rPr>
              <a:t>A - </a:t>
            </a: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Problema De Seguridad De Tráfico Del Alcohol/y Drogas</a:t>
            </a: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sz="2800">
              <a:solidFill>
                <a:schemeClr val="tx1"/>
              </a:solidFill>
            </a:endParaRPr>
          </a:p>
          <a:p>
            <a:pPr eaLnBrk="0" hangingPunct="0">
              <a:lnSpc>
                <a:spcPct val="240000"/>
              </a:lnSpc>
            </a:pPr>
            <a:r>
              <a:rPr lang="en-US" sz="2800">
                <a:solidFill>
                  <a:schemeClr val="tx1"/>
                </a:solidFill>
              </a:rPr>
              <a:t>B - </a:t>
            </a: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Efectos del alcohol/y drogas en la tarea de conducir</a:t>
            </a:r>
            <a:endParaRPr lang="en-US" sz="2700">
              <a:solidFill>
                <a:schemeClr val="tx1"/>
              </a:solidFill>
            </a:endParaRPr>
          </a:p>
          <a:p>
            <a:pPr eaLnBrk="0" hangingPunct="0">
              <a:lnSpc>
                <a:spcPct val="240000"/>
              </a:lnSpc>
            </a:pPr>
            <a:r>
              <a:rPr lang="en-US" sz="2700">
                <a:solidFill>
                  <a:schemeClr val="tx1"/>
                </a:solidFill>
              </a:rPr>
              <a:t>C - </a:t>
            </a: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Alcohol/Abuso Y Dependencia De la Droga</a:t>
            </a:r>
            <a:r>
              <a:rPr lang="en-US" sz="27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sz="2800">
              <a:solidFill>
                <a:schemeClr val="tx1"/>
              </a:solidFill>
            </a:endParaRPr>
          </a:p>
          <a:p>
            <a:pPr eaLnBrk="0" hangingPunct="0">
              <a:lnSpc>
                <a:spcPct val="240000"/>
              </a:lnSpc>
            </a:pPr>
            <a:r>
              <a:rPr lang="en-US" sz="2700">
                <a:solidFill>
                  <a:schemeClr val="tx1"/>
                </a:solidFill>
              </a:rPr>
              <a:t>D - </a:t>
            </a: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Acción personal para evitar el comportamiento futuro de DWI</a:t>
            </a:r>
            <a:r>
              <a:rPr lang="en-US" sz="270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228600" y="1219200"/>
            <a:ext cx="86868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53253" name="Text Box 26"/>
          <p:cNvSpPr txBox="1">
            <a:spLocks noChangeArrowheads="1"/>
          </p:cNvSpPr>
          <p:nvPr/>
        </p:nvSpPr>
        <p:spPr bwMode="auto">
          <a:xfrm>
            <a:off x="8382000" y="6019800"/>
            <a:ext cx="6096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15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076"/>
          <p:cNvSpPr txBox="1">
            <a:spLocks noChangeArrowheads="1"/>
          </p:cNvSpPr>
          <p:nvPr/>
        </p:nvSpPr>
        <p:spPr bwMode="auto">
          <a:xfrm>
            <a:off x="8534400" y="6157913"/>
            <a:ext cx="5334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 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16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2"/>
          <p:cNvPicPr>
            <a:picLocks noChangeAspect="1" noChangeArrowheads="1"/>
          </p:cNvPicPr>
          <p:nvPr/>
        </p:nvPicPr>
        <p:blipFill>
          <a:blip r:embed="rId3">
            <a:lum bright="64000" contrast="-70000"/>
          </a:blip>
          <a:srcRect t="465" b="304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sz="5400" u="sng">
                <a:solidFill>
                  <a:srgbClr val="000099"/>
                </a:solidFill>
                <a:latin typeface="Lucida Handwriting" pitchFamily="66" charset="0"/>
                <a:ea typeface="Times New Roman" pitchFamily="18" charset="0"/>
                <a:cs typeface="Lucida Handwriting" pitchFamily="66" charset="0"/>
              </a:rPr>
              <a:t>¿Verdadero o falso? 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1676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El alcohol es un estimulante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3400" y="17526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0">
                <a:solidFill>
                  <a:srgbClr val="891A92"/>
                </a:solidFill>
                <a:latin typeface="Arial Black" pitchFamily="34" charset="0"/>
              </a:rPr>
              <a:t>?</a:t>
            </a:r>
            <a:endParaRPr lang="en-US" sz="3200" b="0">
              <a:solidFill>
                <a:schemeClr val="tx1"/>
              </a:solidFill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23335" y="304800"/>
            <a:ext cx="83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0" b="0" dirty="0">
                <a:solidFill>
                  <a:srgbClr val="6A9E46"/>
                </a:solidFill>
                <a:latin typeface="Arial Black" pitchFamily="34" charset="0"/>
              </a:rPr>
              <a:t>?</a:t>
            </a:r>
            <a:endParaRPr lang="en-US" sz="3200" b="0" dirty="0">
              <a:solidFill>
                <a:schemeClr val="tx1"/>
              </a:solidFill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143000" y="2590800"/>
            <a:ext cx="68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6000" b="0">
                <a:solidFill>
                  <a:srgbClr val="46CEDC"/>
                </a:solidFill>
                <a:latin typeface="Arial Black" pitchFamily="34" charset="0"/>
              </a:rPr>
              <a:t>?</a:t>
            </a:r>
            <a:endParaRPr lang="en-US" sz="3200" b="0">
              <a:solidFill>
                <a:schemeClr val="tx1"/>
              </a:solidFill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867400" y="57150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0">
                <a:solidFill>
                  <a:srgbClr val="891A92"/>
                </a:solidFill>
                <a:latin typeface="Arial Black" pitchFamily="34" charset="0"/>
              </a:rPr>
              <a:t>?</a:t>
            </a:r>
            <a:endParaRPr lang="en-US" sz="3200" b="0">
              <a:solidFill>
                <a:schemeClr val="tx1"/>
              </a:solidFill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7696200" y="4572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0">
                <a:solidFill>
                  <a:srgbClr val="891A92"/>
                </a:solidFill>
                <a:latin typeface="Arial Black" pitchFamily="34" charset="0"/>
              </a:rPr>
              <a:t>?</a:t>
            </a:r>
            <a:endParaRPr lang="en-US" sz="3200" b="0">
              <a:solidFill>
                <a:schemeClr val="tx1"/>
              </a:solidFill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524000" y="57912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0">
                <a:solidFill>
                  <a:srgbClr val="CEE810"/>
                </a:solidFill>
                <a:latin typeface="Arial Black" pitchFamily="34" charset="0"/>
              </a:rPr>
              <a:t>?</a:t>
            </a:r>
            <a:endParaRPr lang="en-US" sz="3200" b="0">
              <a:solidFill>
                <a:schemeClr val="tx1"/>
              </a:solidFill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33400" y="3748088"/>
            <a:ext cx="9906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800" b="0">
                <a:solidFill>
                  <a:srgbClr val="FD826D"/>
                </a:solidFill>
                <a:latin typeface="Arial Black" pitchFamily="34" charset="0"/>
              </a:rPr>
              <a:t>?</a:t>
            </a:r>
            <a:endParaRPr lang="en-US" sz="3200" b="0">
              <a:solidFill>
                <a:schemeClr val="tx1"/>
              </a:solidFill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8001000" y="28956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0">
                <a:solidFill>
                  <a:srgbClr val="669900"/>
                </a:solidFill>
                <a:latin typeface="Arial Black" pitchFamily="34" charset="0"/>
              </a:rPr>
              <a:t>?</a:t>
            </a:r>
            <a:endParaRPr lang="en-US" sz="3200" b="0">
              <a:solidFill>
                <a:schemeClr val="tx1"/>
              </a:solidFill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7010400" y="1524000"/>
            <a:ext cx="91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0" b="0">
                <a:solidFill>
                  <a:srgbClr val="CC0066"/>
                </a:solidFill>
                <a:latin typeface="Arial Black" pitchFamily="34" charset="0"/>
              </a:rPr>
              <a:t>?</a:t>
            </a:r>
            <a:endParaRPr lang="en-US" sz="3200" b="0">
              <a:solidFill>
                <a:schemeClr val="tx1"/>
              </a:solidFill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7848600" y="4098925"/>
            <a:ext cx="9906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7000" b="0">
                <a:solidFill>
                  <a:srgbClr val="5A2443"/>
                </a:solidFill>
                <a:latin typeface="Arial Black" pitchFamily="34" charset="0"/>
              </a:rPr>
              <a:t>?</a:t>
            </a:r>
            <a:endParaRPr lang="en-US" sz="3200" b="0">
              <a:solidFill>
                <a:schemeClr val="tx1"/>
              </a:solidFill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609600" y="53340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Alcohol/y drogas afectan a los individuos en forma diferente</a:t>
            </a: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1447800" y="4267200"/>
            <a:ext cx="609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Hay maneras de desembriagarse rápidamente </a:t>
            </a: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1743075" y="3048000"/>
            <a:ext cx="57419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Alochol/y drogas disminuyen las</a:t>
            </a:r>
          </a:p>
          <a:p>
            <a:pPr algn="ctr" eaLnBrk="0" hangingPunct="0"/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capacidades mentales y físicas </a:t>
            </a: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1752600" y="2362200"/>
            <a:ext cx="6159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Todas las drogas son deprimentes </a:t>
            </a:r>
          </a:p>
        </p:txBody>
      </p:sp>
      <p:sp>
        <p:nvSpPr>
          <p:cNvPr id="57362" name="Text Box 23"/>
          <p:cNvSpPr txBox="1">
            <a:spLocks noChangeArrowheads="1"/>
          </p:cNvSpPr>
          <p:nvPr/>
        </p:nvSpPr>
        <p:spPr bwMode="auto">
          <a:xfrm>
            <a:off x="8877300" y="6096000"/>
            <a:ext cx="5334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17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utoUpdateAnimBg="0"/>
      <p:bldP spid="18439" grpId="0" autoUpdateAnimBg="0"/>
      <p:bldP spid="18440" grpId="0" autoUpdateAnimBg="0"/>
      <p:bldP spid="18441" grpId="0" autoUpdateAnimBg="0"/>
      <p:bldP spid="18442" grpId="0" autoUpdateAnimBg="0"/>
      <p:bldP spid="18443" grpId="0" autoUpdateAnimBg="0"/>
      <p:bldP spid="18444" grpId="0" autoUpdateAnimBg="0"/>
      <p:bldP spid="18445" grpId="0" autoUpdateAnimBg="0"/>
      <p:bldP spid="18446" grpId="0" autoUpdateAnimBg="0"/>
      <p:bldP spid="18447" grpId="0" autoUpdateAnimBg="0"/>
      <p:bldP spid="18450" grpId="0" autoUpdateAnimBg="0"/>
      <p:bldP spid="18451" grpId="0" autoUpdateAnimBg="0"/>
      <p:bldP spid="18452" grpId="0" autoUpdateAnimBg="0"/>
      <p:bldP spid="1845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80" name="Picture 24" descr="Measuring Cup"/>
          <p:cNvPicPr>
            <a:picLocks noChangeAspect="1" noChangeArrowheads="1"/>
          </p:cNvPicPr>
          <p:nvPr/>
        </p:nvPicPr>
        <p:blipFill>
          <a:blip r:embed="rId4">
            <a:lum bright="88000" contrast="-70000"/>
          </a:blip>
          <a:srcRect/>
          <a:stretch>
            <a:fillRect/>
          </a:stretch>
        </p:blipFill>
        <p:spPr bwMode="auto">
          <a:xfrm>
            <a:off x="762000" y="1371600"/>
            <a:ext cx="701040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457200"/>
            <a:ext cx="9144000" cy="6858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¿CUÁL TIENE MÁS ALCOHOL? 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09600" y="3048000"/>
            <a:ext cx="373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cs typeface="Times New Roman" pitchFamily="18" charset="0"/>
              </a:rPr>
              <a:t>Cerveza - 12 onzas. 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343400" y="563880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cs typeface="Times New Roman" pitchFamily="18" charset="0"/>
              </a:rPr>
              <a:t>Cooler - 12 onzas. 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5105400" y="30480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cs typeface="Times New Roman" pitchFamily="18" charset="0"/>
              </a:rPr>
              <a:t>Vino - 4 onzas. 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57200" y="56388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cs typeface="Times New Roman" pitchFamily="18" charset="0"/>
              </a:rPr>
              <a:t>Whisky - 1 onza. </a:t>
            </a:r>
          </a:p>
        </p:txBody>
      </p:sp>
      <p:pic>
        <p:nvPicPr>
          <p:cNvPr id="19471" name="Picture 15" descr="AZY00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447800"/>
            <a:ext cx="1171575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72" name="Object 16"/>
          <p:cNvGraphicFramePr>
            <a:graphicFrameLocks noChangeAspect="1"/>
          </p:cNvGraphicFramePr>
          <p:nvPr/>
        </p:nvGraphicFramePr>
        <p:xfrm>
          <a:off x="5867400" y="1371600"/>
          <a:ext cx="996950" cy="16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Picture" r:id="rId6" imgW="1206000" imgH="1824480" progId="Word.Picture.8">
                  <p:embed/>
                </p:oleObj>
              </mc:Choice>
              <mc:Fallback>
                <p:oleObj name="Picture" r:id="rId6" imgW="1206000" imgH="1824480" progId="Word.Picture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371600"/>
                        <a:ext cx="996950" cy="163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609600" y="1066800"/>
            <a:ext cx="777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pic>
        <p:nvPicPr>
          <p:cNvPr id="19477" name="Picture 21" descr="Whiske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4419600"/>
            <a:ext cx="885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Picture 22" descr="Wine Cool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0" y="3810000"/>
            <a:ext cx="9239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Text Box 25"/>
          <p:cNvSpPr txBox="1">
            <a:spLocks noChangeArrowheads="1"/>
          </p:cNvSpPr>
          <p:nvPr/>
        </p:nvSpPr>
        <p:spPr bwMode="auto">
          <a:xfrm>
            <a:off x="8534400" y="6157913"/>
            <a:ext cx="533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18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utoUpdateAnimBg="0"/>
      <p:bldP spid="19466" grpId="0" autoUpdateAnimBg="0"/>
      <p:bldP spid="19467" grpId="0" autoUpdateAnimBg="0"/>
      <p:bldP spid="1946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5257800" y="1905000"/>
            <a:ext cx="2743200" cy="1752600"/>
            <a:chOff x="3744" y="1200"/>
            <a:chExt cx="1248" cy="816"/>
          </a:xfrm>
        </p:grpSpPr>
        <p:sp>
          <p:nvSpPr>
            <p:cNvPr id="62503" name="Rectangle 80" descr="Large grid"/>
            <p:cNvSpPr>
              <a:spLocks noChangeArrowheads="1"/>
            </p:cNvSpPr>
            <p:nvPr/>
          </p:nvSpPr>
          <p:spPr bwMode="auto">
            <a:xfrm>
              <a:off x="3744" y="1200"/>
              <a:ext cx="1248" cy="816"/>
            </a:xfrm>
            <a:prstGeom prst="rect">
              <a:avLst/>
            </a:prstGeom>
            <a:pattFill prst="lgGrid">
              <a:fgClr>
                <a:srgbClr val="CC0000"/>
              </a:fgClr>
              <a:bgClr>
                <a:schemeClr val="bg1"/>
              </a:bgClr>
            </a:patt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2504" name="Freeform 97"/>
            <p:cNvSpPr>
              <a:spLocks/>
            </p:cNvSpPr>
            <p:nvPr/>
          </p:nvSpPr>
          <p:spPr bwMode="auto">
            <a:xfrm>
              <a:off x="3744" y="1344"/>
              <a:ext cx="1104" cy="672"/>
            </a:xfrm>
            <a:custGeom>
              <a:avLst/>
              <a:gdLst>
                <a:gd name="T0" fmla="*/ 0 w 1056"/>
                <a:gd name="T1" fmla="*/ 672 h 672"/>
                <a:gd name="T2" fmla="*/ 1199 w 1056"/>
                <a:gd name="T3" fmla="*/ 432 h 672"/>
                <a:gd name="T4" fmla="*/ 1881 w 1056"/>
                <a:gd name="T5" fmla="*/ 0 h 672"/>
                <a:gd name="T6" fmla="*/ 0 60000 65536"/>
                <a:gd name="T7" fmla="*/ 0 60000 65536"/>
                <a:gd name="T8" fmla="*/ 0 60000 65536"/>
                <a:gd name="T9" fmla="*/ 0 w 1056"/>
                <a:gd name="T10" fmla="*/ 0 h 672"/>
                <a:gd name="T11" fmla="*/ 1056 w 105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672">
                  <a:moveTo>
                    <a:pt x="0" y="672"/>
                  </a:moveTo>
                  <a:cubicBezTo>
                    <a:pt x="248" y="608"/>
                    <a:pt x="496" y="544"/>
                    <a:pt x="672" y="432"/>
                  </a:cubicBezTo>
                  <a:cubicBezTo>
                    <a:pt x="848" y="320"/>
                    <a:pt x="952" y="160"/>
                    <a:pt x="1056" y="0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b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FACTORES DE LA CONCENTRACIÓN DEL ALCOHOL EN LA SANGRE</a:t>
            </a:r>
            <a:r>
              <a:rPr lang="en-US" sz="3600" b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524000"/>
            <a:ext cx="4800600" cy="533400"/>
          </a:xfrm>
        </p:spPr>
        <p:txBody>
          <a:bodyPr/>
          <a:lstStyle/>
          <a:p>
            <a:pPr>
              <a:buFont typeface="Wingdings 2" pitchFamily="18" charset="2"/>
              <a:buChar char="ê"/>
            </a:pPr>
            <a:r>
              <a:rPr lang="en-US" sz="2400"/>
              <a:t> </a:t>
            </a:r>
            <a:r>
              <a:rPr lang="en-US" sz="2800">
                <a:solidFill>
                  <a:srgbClr val="CC0000"/>
                </a:solidFill>
                <a:cs typeface="Times New Roman" pitchFamily="18" charset="0"/>
              </a:rPr>
              <a:t>Índice de la absorción</a:t>
            </a:r>
            <a:r>
              <a:rPr lang="en-US" sz="2400">
                <a:solidFill>
                  <a:srgbClr val="CC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914400" y="4510088"/>
            <a:ext cx="39624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buFont typeface="Wingdings 2" pitchFamily="18" charset="2"/>
              <a:buChar char="ê"/>
            </a:pPr>
            <a:r>
              <a:rPr lang="en-US" sz="2800">
                <a:solidFill>
                  <a:srgbClr val="CC0000"/>
                </a:solidFill>
              </a:rPr>
              <a:t> </a:t>
            </a:r>
            <a:r>
              <a:rPr lang="en-US" sz="2800">
                <a:solidFill>
                  <a:srgbClr val="CC0000"/>
                </a:solidFill>
                <a:cs typeface="Times New Roman" pitchFamily="18" charset="0"/>
              </a:rPr>
              <a:t>Frecuencia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914400" y="5805488"/>
            <a:ext cx="434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 2" pitchFamily="18" charset="2"/>
              <a:buChar char="ê"/>
            </a:pPr>
            <a:r>
              <a:rPr lang="en-US" sz="2800">
                <a:solidFill>
                  <a:srgbClr val="CC0000"/>
                </a:solidFill>
              </a:rPr>
              <a:t> </a:t>
            </a:r>
            <a:r>
              <a:rPr lang="en-US" sz="2800">
                <a:solidFill>
                  <a:srgbClr val="CC0000"/>
                </a:solidFill>
                <a:cs typeface="Times New Roman" pitchFamily="18" charset="0"/>
              </a:rPr>
              <a:t>Tamaño de la bebida </a:t>
            </a: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533400" y="1295400"/>
            <a:ext cx="8001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914400" y="5119688"/>
            <a:ext cx="39624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buFont typeface="Wingdings 2" pitchFamily="18" charset="2"/>
              <a:buChar char="ê"/>
            </a:pPr>
            <a:r>
              <a:rPr lang="en-US" sz="2800">
                <a:solidFill>
                  <a:srgbClr val="CC0000"/>
                </a:solidFill>
              </a:rPr>
              <a:t> </a:t>
            </a:r>
            <a:r>
              <a:rPr lang="en-US" sz="2800">
                <a:solidFill>
                  <a:srgbClr val="CC0000"/>
                </a:solidFill>
                <a:cs typeface="Times New Roman" pitchFamily="18" charset="0"/>
              </a:rPr>
              <a:t>Peso del cuerpo </a:t>
            </a:r>
          </a:p>
        </p:txBody>
      </p:sp>
      <p:sp>
        <p:nvSpPr>
          <p:cNvPr id="62472" name="Text Box 39"/>
          <p:cNvSpPr txBox="1">
            <a:spLocks noChangeArrowheads="1"/>
          </p:cNvSpPr>
          <p:nvPr/>
        </p:nvSpPr>
        <p:spPr bwMode="auto">
          <a:xfrm>
            <a:off x="8534400" y="6157913"/>
            <a:ext cx="533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19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0564" name="Rectangle 84"/>
          <p:cNvSpPr>
            <a:spLocks noChangeArrowheads="1"/>
          </p:cNvSpPr>
          <p:nvPr/>
        </p:nvSpPr>
        <p:spPr bwMode="auto">
          <a:xfrm>
            <a:off x="914400" y="20574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SzPct val="75000"/>
              <a:buFont typeface="Wingdings 2" pitchFamily="18" charset="2"/>
              <a:buChar char="ê"/>
            </a:pPr>
            <a:r>
              <a:rPr lang="en-US" sz="2100">
                <a:solidFill>
                  <a:srgbClr val="CC0000"/>
                </a:solidFill>
                <a:cs typeface="Times New Roman" pitchFamily="18" charset="0"/>
              </a:rPr>
              <a:t>Fuerza </a:t>
            </a:r>
          </a:p>
        </p:txBody>
      </p:sp>
      <p:sp>
        <p:nvSpPr>
          <p:cNvPr id="20566" name="Rectangle 86"/>
          <p:cNvSpPr>
            <a:spLocks noChangeArrowheads="1"/>
          </p:cNvSpPr>
          <p:nvPr/>
        </p:nvSpPr>
        <p:spPr bwMode="auto">
          <a:xfrm>
            <a:off x="914400" y="35814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SzPct val="75000"/>
              <a:buFont typeface="Wingdings 2" pitchFamily="18" charset="2"/>
              <a:buChar char="ê"/>
            </a:pPr>
            <a:r>
              <a:rPr lang="en-US" sz="2100">
                <a:solidFill>
                  <a:srgbClr val="CC0000"/>
                </a:solidFill>
                <a:cs typeface="Times New Roman" pitchFamily="18" charset="0"/>
              </a:rPr>
              <a:t>Emociones </a:t>
            </a:r>
          </a:p>
        </p:txBody>
      </p:sp>
      <p:sp>
        <p:nvSpPr>
          <p:cNvPr id="20567" name="Rectangle 87"/>
          <p:cNvSpPr>
            <a:spLocks noChangeArrowheads="1"/>
          </p:cNvSpPr>
          <p:nvPr/>
        </p:nvSpPr>
        <p:spPr bwMode="auto">
          <a:xfrm>
            <a:off x="914400" y="32004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SzPct val="75000"/>
              <a:buFont typeface="Wingdings 2" pitchFamily="18" charset="2"/>
              <a:buChar char="ê"/>
            </a:pPr>
            <a:r>
              <a:rPr lang="en-US" sz="2100">
                <a:solidFill>
                  <a:srgbClr val="CC0000"/>
                </a:solidFill>
                <a:cs typeface="Times New Roman" pitchFamily="18" charset="0"/>
              </a:rPr>
              <a:t>Otros ingredientes </a:t>
            </a:r>
          </a:p>
        </p:txBody>
      </p:sp>
      <p:sp>
        <p:nvSpPr>
          <p:cNvPr id="20568" name="Rectangle 88"/>
          <p:cNvSpPr>
            <a:spLocks noChangeArrowheads="1"/>
          </p:cNvSpPr>
          <p:nvPr/>
        </p:nvSpPr>
        <p:spPr bwMode="auto">
          <a:xfrm>
            <a:off x="914400" y="28194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SzPct val="75000"/>
              <a:buFont typeface="Wingdings 2" pitchFamily="18" charset="2"/>
              <a:buChar char="ê"/>
            </a:pPr>
            <a:r>
              <a:rPr lang="en-US" sz="2100">
                <a:solidFill>
                  <a:srgbClr val="CC0000"/>
                </a:solidFill>
                <a:cs typeface="Times New Roman" pitchFamily="18" charset="0"/>
              </a:rPr>
              <a:t>Carbonatación </a:t>
            </a:r>
          </a:p>
        </p:txBody>
      </p:sp>
      <p:sp>
        <p:nvSpPr>
          <p:cNvPr id="20569" name="Rectangle 89"/>
          <p:cNvSpPr>
            <a:spLocks noChangeArrowheads="1"/>
          </p:cNvSpPr>
          <p:nvPr/>
        </p:nvSpPr>
        <p:spPr bwMode="auto">
          <a:xfrm>
            <a:off x="914400" y="24384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SzPct val="75000"/>
              <a:buFont typeface="Wingdings 2" pitchFamily="18" charset="2"/>
              <a:buChar char="ê"/>
            </a:pPr>
            <a:r>
              <a:rPr lang="en-US" sz="2100">
                <a:solidFill>
                  <a:srgbClr val="CC0000"/>
                </a:solidFill>
                <a:cs typeface="Times New Roman" pitchFamily="18" charset="0"/>
              </a:rPr>
              <a:t>Alimento </a:t>
            </a:r>
          </a:p>
        </p:txBody>
      </p:sp>
      <p:sp>
        <p:nvSpPr>
          <p:cNvPr id="20571" name="Rectangle 91"/>
          <p:cNvSpPr>
            <a:spLocks noChangeArrowheads="1"/>
          </p:cNvSpPr>
          <p:nvPr/>
        </p:nvSpPr>
        <p:spPr bwMode="auto">
          <a:xfrm>
            <a:off x="914400" y="3962400"/>
            <a:ext cx="556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SzPct val="75000"/>
              <a:buFont typeface="Wingdings 2" pitchFamily="18" charset="2"/>
              <a:buChar char="ê"/>
            </a:pPr>
            <a:r>
              <a:rPr lang="en-US" sz="2000">
                <a:solidFill>
                  <a:srgbClr val="CC0000"/>
                </a:solidFill>
                <a:cs typeface="Times New Roman" pitchFamily="18" charset="0"/>
              </a:rPr>
              <a:t>Diferencias de Varon/Hembra</a:t>
            </a:r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5334000" y="1981200"/>
            <a:ext cx="2819400" cy="1524000"/>
            <a:chOff x="2496" y="3528"/>
            <a:chExt cx="1488" cy="768"/>
          </a:xfrm>
        </p:grpSpPr>
        <p:grpSp>
          <p:nvGrpSpPr>
            <p:cNvPr id="62494" name="Group 60"/>
            <p:cNvGrpSpPr>
              <a:grpSpLocks/>
            </p:cNvGrpSpPr>
            <p:nvPr/>
          </p:nvGrpSpPr>
          <p:grpSpPr bwMode="auto">
            <a:xfrm>
              <a:off x="2496" y="3552"/>
              <a:ext cx="480" cy="288"/>
              <a:chOff x="2496" y="3576"/>
              <a:chExt cx="480" cy="288"/>
            </a:xfrm>
          </p:grpSpPr>
          <p:sp>
            <p:nvSpPr>
              <p:cNvPr id="62501" name="WordArt 5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96" y="3600"/>
                <a:ext cx="384" cy="26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009900"/>
                        </a:gs>
                        <a:gs pos="100000">
                          <a:srgbClr val="004700"/>
                        </a:gs>
                      </a:gsLst>
                      <a:lin ang="5400000" scaled="1"/>
                    </a:gradFill>
                    <a:latin typeface="Arial Black"/>
                  </a:rPr>
                  <a:t>80</a:t>
                </a:r>
              </a:p>
            </p:txBody>
          </p:sp>
          <p:sp>
            <p:nvSpPr>
              <p:cNvPr id="62502" name="WordArt 57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80" y="3576"/>
                <a:ext cx="96" cy="7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009900"/>
                        </a:gs>
                        <a:gs pos="100000">
                          <a:srgbClr val="004700"/>
                        </a:gs>
                      </a:gsLst>
                      <a:lin ang="5400000" scaled="1"/>
                    </a:gradFill>
                    <a:latin typeface="Arial Black"/>
                  </a:rPr>
                  <a:t>o</a:t>
                </a:r>
              </a:p>
            </p:txBody>
          </p:sp>
        </p:grpSp>
        <p:grpSp>
          <p:nvGrpSpPr>
            <p:cNvPr id="62495" name="Group 62"/>
            <p:cNvGrpSpPr>
              <a:grpSpLocks/>
            </p:cNvGrpSpPr>
            <p:nvPr/>
          </p:nvGrpSpPr>
          <p:grpSpPr bwMode="auto">
            <a:xfrm>
              <a:off x="3216" y="3528"/>
              <a:ext cx="768" cy="288"/>
              <a:chOff x="3216" y="3528"/>
              <a:chExt cx="768" cy="288"/>
            </a:xfrm>
          </p:grpSpPr>
          <p:sp>
            <p:nvSpPr>
              <p:cNvPr id="62499" name="WordArt 55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16" y="3552"/>
                <a:ext cx="672" cy="26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009900"/>
                        </a:gs>
                        <a:gs pos="100000">
                          <a:srgbClr val="004700"/>
                        </a:gs>
                      </a:gsLst>
                      <a:lin ang="5400000" scaled="1"/>
                    </a:gradFill>
                    <a:latin typeface="Arial Black"/>
                  </a:rPr>
                  <a:t>100</a:t>
                </a:r>
              </a:p>
            </p:txBody>
          </p:sp>
          <p:sp>
            <p:nvSpPr>
              <p:cNvPr id="62500" name="WordArt 58"/>
              <p:cNvSpPr>
                <a:spLocks noChangeArrowheads="1" noChangeShapeType="1" noTextEdit="1"/>
              </p:cNvSpPr>
              <p:nvPr/>
            </p:nvSpPr>
            <p:spPr bwMode="auto">
              <a:xfrm>
                <a:off x="3888" y="3528"/>
                <a:ext cx="96" cy="7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009900"/>
                        </a:gs>
                        <a:gs pos="100000">
                          <a:srgbClr val="004700"/>
                        </a:gs>
                      </a:gsLst>
                      <a:lin ang="5400000" scaled="1"/>
                    </a:gradFill>
                    <a:latin typeface="Arial Black"/>
                  </a:rPr>
                  <a:t>o</a:t>
                </a:r>
              </a:p>
            </p:txBody>
          </p:sp>
        </p:grpSp>
        <p:grpSp>
          <p:nvGrpSpPr>
            <p:cNvPr id="62496" name="Group 61"/>
            <p:cNvGrpSpPr>
              <a:grpSpLocks/>
            </p:cNvGrpSpPr>
            <p:nvPr/>
          </p:nvGrpSpPr>
          <p:grpSpPr bwMode="auto">
            <a:xfrm>
              <a:off x="2832" y="3984"/>
              <a:ext cx="720" cy="312"/>
              <a:chOff x="2976" y="3864"/>
              <a:chExt cx="720" cy="312"/>
            </a:xfrm>
          </p:grpSpPr>
          <p:sp>
            <p:nvSpPr>
              <p:cNvPr id="62497" name="WordArt 5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76" y="3888"/>
                <a:ext cx="576" cy="2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009900"/>
                        </a:gs>
                        <a:gs pos="100000">
                          <a:srgbClr val="004700"/>
                        </a:gs>
                      </a:gsLst>
                      <a:lin ang="5400000" scaled="1"/>
                    </a:gradFill>
                    <a:latin typeface="Arial Black"/>
                  </a:rPr>
                  <a:t>151</a:t>
                </a:r>
              </a:p>
            </p:txBody>
          </p:sp>
          <p:sp>
            <p:nvSpPr>
              <p:cNvPr id="62498" name="WordArt 59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00" y="3864"/>
                <a:ext cx="96" cy="7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009900"/>
                        </a:gs>
                        <a:gs pos="100000">
                          <a:srgbClr val="004700"/>
                        </a:gs>
                      </a:gsLst>
                      <a:lin ang="5400000" scaled="1"/>
                    </a:gradFill>
                    <a:latin typeface="Arial Black"/>
                  </a:rPr>
                  <a:t>o</a:t>
                </a:r>
              </a:p>
            </p:txBody>
          </p:sp>
        </p:grpSp>
      </p:grpSp>
      <p:pic>
        <p:nvPicPr>
          <p:cNvPr id="20526" name="Picture 46" descr="Food 3"/>
          <p:cNvPicPr>
            <a:picLocks noChangeAspect="1" noChangeArrowheads="1"/>
          </p:cNvPicPr>
          <p:nvPr/>
        </p:nvPicPr>
        <p:blipFill>
          <a:blip r:embed="rId3"/>
          <a:srcRect l="24188" t="24637" r="13998" b="5560"/>
          <a:stretch>
            <a:fillRect/>
          </a:stretch>
        </p:blipFill>
        <p:spPr bwMode="auto">
          <a:xfrm>
            <a:off x="5257800" y="1935163"/>
            <a:ext cx="2743200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0" name="Picture 40" descr="Champagn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3575" y="1676400"/>
            <a:ext cx="195262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5257800" y="1752600"/>
            <a:ext cx="2819400" cy="2514600"/>
            <a:chOff x="-576" y="1152"/>
            <a:chExt cx="2400" cy="2304"/>
          </a:xfrm>
        </p:grpSpPr>
        <p:pic>
          <p:nvPicPr>
            <p:cNvPr id="62490" name="Picture 41" descr="Barley"/>
            <p:cNvPicPr>
              <a:picLocks noChangeAspect="1" noChangeArrowheads="1"/>
            </p:cNvPicPr>
            <p:nvPr/>
          </p:nvPicPr>
          <p:blipFill>
            <a:blip r:embed="rId5"/>
            <a:srcRect l="32251"/>
            <a:stretch>
              <a:fillRect/>
            </a:stretch>
          </p:blipFill>
          <p:spPr bwMode="auto">
            <a:xfrm>
              <a:off x="-576" y="1152"/>
              <a:ext cx="1210" cy="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1" name="Picture 42" descr="Rice"/>
            <p:cNvPicPr>
              <a:picLocks noChangeAspect="1" noChangeArrowheads="1"/>
            </p:cNvPicPr>
            <p:nvPr/>
          </p:nvPicPr>
          <p:blipFill>
            <a:blip r:embed="rId6"/>
            <a:srcRect r="32811"/>
            <a:stretch>
              <a:fillRect/>
            </a:stretch>
          </p:blipFill>
          <p:spPr bwMode="auto">
            <a:xfrm>
              <a:off x="624" y="2304"/>
              <a:ext cx="120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2" name="Picture 43" descr="Wheat"/>
            <p:cNvPicPr>
              <a:picLocks noChangeAspect="1" noChangeArrowheads="1"/>
            </p:cNvPicPr>
            <p:nvPr/>
          </p:nvPicPr>
          <p:blipFill>
            <a:blip r:embed="rId7"/>
            <a:srcRect r="32811"/>
            <a:stretch>
              <a:fillRect/>
            </a:stretch>
          </p:blipFill>
          <p:spPr bwMode="auto">
            <a:xfrm>
              <a:off x="624" y="1152"/>
              <a:ext cx="1200" cy="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3" name="Picture 68" descr="Rice 2"/>
            <p:cNvPicPr>
              <a:picLocks noChangeAspect="1" noChangeArrowheads="1"/>
            </p:cNvPicPr>
            <p:nvPr/>
          </p:nvPicPr>
          <p:blipFill>
            <a:blip r:embed="rId8"/>
            <a:srcRect l="32811"/>
            <a:stretch>
              <a:fillRect/>
            </a:stretch>
          </p:blipFill>
          <p:spPr bwMode="auto">
            <a:xfrm>
              <a:off x="-576" y="2304"/>
              <a:ext cx="120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31" name="Picture 51"/>
          <p:cNvPicPr>
            <a:picLocks noChangeAspect="1" noChangeArrowheads="1"/>
          </p:cNvPicPr>
          <p:nvPr/>
        </p:nvPicPr>
        <p:blipFill>
          <a:blip r:embed="rId9"/>
          <a:srcRect b="5789"/>
          <a:stretch>
            <a:fillRect/>
          </a:stretch>
        </p:blipFill>
        <p:spPr bwMode="auto">
          <a:xfrm>
            <a:off x="5638800" y="1676400"/>
            <a:ext cx="20240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3" name="Picture 53"/>
          <p:cNvPicPr>
            <a:picLocks noChangeAspect="1" noChangeArrowheads="1"/>
          </p:cNvPicPr>
          <p:nvPr/>
        </p:nvPicPr>
        <p:blipFill>
          <a:blip r:embed="rId10"/>
          <a:srcRect r="7878" b="13470"/>
          <a:stretch>
            <a:fillRect/>
          </a:stretch>
        </p:blipFill>
        <p:spPr bwMode="auto">
          <a:xfrm>
            <a:off x="5181600" y="2005013"/>
            <a:ext cx="304800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9" name="Picture 49" descr="Clock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81600" y="1981200"/>
            <a:ext cx="30480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2" name="Picture 8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27763" y="1676400"/>
            <a:ext cx="12398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92"/>
          <p:cNvGrpSpPr>
            <a:grpSpLocks/>
          </p:cNvGrpSpPr>
          <p:nvPr/>
        </p:nvGrpSpPr>
        <p:grpSpPr bwMode="auto">
          <a:xfrm>
            <a:off x="4495800" y="1600200"/>
            <a:ext cx="4114800" cy="3532188"/>
            <a:chOff x="5472" y="1200"/>
            <a:chExt cx="2784" cy="2225"/>
          </a:xfrm>
        </p:grpSpPr>
        <p:pic>
          <p:nvPicPr>
            <p:cNvPr id="62488" name="Picture 64" descr="shotglass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980" y="1200"/>
              <a:ext cx="2276" cy="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9" name="Picture 65" descr="shotglass"/>
            <p:cNvPicPr>
              <a:picLocks noChangeAspect="1" noChangeArrowheads="1"/>
            </p:cNvPicPr>
            <p:nvPr/>
          </p:nvPicPr>
          <p:blipFill>
            <a:blip r:embed="rId13"/>
            <a:srcRect r="5264"/>
            <a:stretch>
              <a:fillRect/>
            </a:stretch>
          </p:blipFill>
          <p:spPr bwMode="auto">
            <a:xfrm>
              <a:off x="5472" y="1776"/>
              <a:ext cx="864" cy="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2" autoUpdateAnimBg="0"/>
      <p:bldP spid="20494" grpId="0" autoUpdateAnimBg="0"/>
      <p:bldP spid="20495" grpId="0" autoUpdateAnimBg="0"/>
      <p:bldP spid="20497" grpId="0" autoUpdateAnimBg="0"/>
      <p:bldP spid="20564" grpId="0" autoUpdateAnimBg="0"/>
      <p:bldP spid="20566" grpId="0" autoUpdateAnimBg="0"/>
      <p:bldP spid="20567" grpId="0" autoUpdateAnimBg="0"/>
      <p:bldP spid="20568" grpId="0" autoUpdateAnimBg="0"/>
      <p:bldP spid="20569" grpId="0" autoUpdateAnimBg="0"/>
      <p:bldP spid="2057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88" name="Picture 284"/>
          <p:cNvPicPr>
            <a:picLocks noChangeAspect="1" noChangeArrowheads="1"/>
          </p:cNvPicPr>
          <p:nvPr/>
        </p:nvPicPr>
        <p:blipFill>
          <a:blip r:embed="rId3">
            <a:lum bright="82000" contrast="-70000"/>
          </a:blip>
          <a:srcRect l="17392" t="17911" r="16522" b="15820"/>
          <a:stretch>
            <a:fillRect/>
          </a:stretch>
        </p:blipFill>
        <p:spPr bwMode="auto">
          <a:xfrm>
            <a:off x="990600" y="1600200"/>
            <a:ext cx="2895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89" name="Picture 285"/>
          <p:cNvPicPr>
            <a:picLocks noChangeAspect="1" noChangeArrowheads="1"/>
          </p:cNvPicPr>
          <p:nvPr/>
        </p:nvPicPr>
        <p:blipFill>
          <a:blip r:embed="rId4">
            <a:lum bright="82000" contrast="-70000"/>
          </a:blip>
          <a:srcRect l="20869" t="12500" r="20000" b="10715"/>
          <a:stretch>
            <a:fillRect/>
          </a:stretch>
        </p:blipFill>
        <p:spPr bwMode="auto">
          <a:xfrm>
            <a:off x="5562600" y="2514600"/>
            <a:ext cx="2590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65" name="Text Box 261"/>
          <p:cNvSpPr txBox="1">
            <a:spLocks noChangeArrowheads="1"/>
          </p:cNvSpPr>
          <p:nvPr/>
        </p:nvSpPr>
        <p:spPr bwMode="auto">
          <a:xfrm>
            <a:off x="3352800" y="958850"/>
            <a:ext cx="26670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Verdana" pitchFamily="34" charset="0"/>
              </a:rPr>
              <a:t># DE CERVEZAS DE 12 ONZAS SOBRE UNA HORA</a:t>
            </a:r>
            <a:r>
              <a:rPr lang="en-US" sz="180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Verdana" pitchFamily="34" charset="0"/>
              </a:rPr>
              <a:t> </a:t>
            </a:r>
          </a:p>
        </p:txBody>
      </p:sp>
      <p:grpSp>
        <p:nvGrpSpPr>
          <p:cNvPr id="2" name="Group 593"/>
          <p:cNvGrpSpPr>
            <a:grpSpLocks/>
          </p:cNvGrpSpPr>
          <p:nvPr/>
        </p:nvGrpSpPr>
        <p:grpSpPr bwMode="auto">
          <a:xfrm>
            <a:off x="2009775" y="1600200"/>
            <a:ext cx="4876800" cy="3810000"/>
            <a:chOff x="1266" y="1008"/>
            <a:chExt cx="3072" cy="2400"/>
          </a:xfrm>
        </p:grpSpPr>
        <p:sp>
          <p:nvSpPr>
            <p:cNvPr id="64608" name="Line 271"/>
            <p:cNvSpPr>
              <a:spLocks noChangeShapeType="1"/>
            </p:cNvSpPr>
            <p:nvPr/>
          </p:nvSpPr>
          <p:spPr bwMode="auto">
            <a:xfrm>
              <a:off x="1266" y="1008"/>
              <a:ext cx="3072" cy="2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09" name="Line 272"/>
            <p:cNvSpPr>
              <a:spLocks noChangeShapeType="1"/>
            </p:cNvSpPr>
            <p:nvPr/>
          </p:nvSpPr>
          <p:spPr bwMode="auto">
            <a:xfrm>
              <a:off x="1266" y="1344"/>
              <a:ext cx="3072" cy="18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10" name="Line 273"/>
            <p:cNvSpPr>
              <a:spLocks noChangeShapeType="1"/>
            </p:cNvSpPr>
            <p:nvPr/>
          </p:nvSpPr>
          <p:spPr bwMode="auto">
            <a:xfrm>
              <a:off x="1266" y="1824"/>
              <a:ext cx="3072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11" name="Line 274"/>
            <p:cNvSpPr>
              <a:spLocks noChangeShapeType="1"/>
            </p:cNvSpPr>
            <p:nvPr/>
          </p:nvSpPr>
          <p:spPr bwMode="auto">
            <a:xfrm>
              <a:off x="1266" y="2208"/>
              <a:ext cx="3072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12" name="Line 275"/>
            <p:cNvSpPr>
              <a:spLocks noChangeShapeType="1"/>
            </p:cNvSpPr>
            <p:nvPr/>
          </p:nvSpPr>
          <p:spPr bwMode="auto">
            <a:xfrm>
              <a:off x="1266" y="2592"/>
              <a:ext cx="3072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13" name="Line 276"/>
            <p:cNvSpPr>
              <a:spLocks noChangeShapeType="1"/>
            </p:cNvSpPr>
            <p:nvPr/>
          </p:nvSpPr>
          <p:spPr bwMode="auto">
            <a:xfrm>
              <a:off x="1266" y="2976"/>
              <a:ext cx="307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14" name="Line 277"/>
            <p:cNvSpPr>
              <a:spLocks noChangeShapeType="1"/>
            </p:cNvSpPr>
            <p:nvPr/>
          </p:nvSpPr>
          <p:spPr bwMode="auto">
            <a:xfrm flipV="1">
              <a:off x="1266" y="3168"/>
              <a:ext cx="3072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785" name="Text Box 281"/>
          <p:cNvSpPr txBox="1">
            <a:spLocks noChangeArrowheads="1"/>
          </p:cNvSpPr>
          <p:nvPr/>
        </p:nvSpPr>
        <p:spPr bwMode="auto">
          <a:xfrm>
            <a:off x="533400" y="1524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¿CUÁNTAS BEBIDAS = .08? </a:t>
            </a:r>
          </a:p>
        </p:txBody>
      </p:sp>
      <p:sp>
        <p:nvSpPr>
          <p:cNvPr id="21791" name="Line 287"/>
          <p:cNvSpPr>
            <a:spLocks noChangeShapeType="1"/>
          </p:cNvSpPr>
          <p:nvPr/>
        </p:nvSpPr>
        <p:spPr bwMode="auto">
          <a:xfrm>
            <a:off x="533400" y="762000"/>
            <a:ext cx="8001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4519" name="Text Box 288"/>
          <p:cNvSpPr txBox="1">
            <a:spLocks noChangeArrowheads="1"/>
          </p:cNvSpPr>
          <p:nvPr/>
        </p:nvSpPr>
        <p:spPr bwMode="auto">
          <a:xfrm>
            <a:off x="8610600" y="6324600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20</a:t>
            </a:r>
            <a:endParaRPr lang="en-US" b="0">
              <a:solidFill>
                <a:schemeClr val="tx1"/>
              </a:solidFill>
            </a:endParaRPr>
          </a:p>
        </p:txBody>
      </p:sp>
      <p:grpSp>
        <p:nvGrpSpPr>
          <p:cNvPr id="3" name="Group 597"/>
          <p:cNvGrpSpPr>
            <a:grpSpLocks/>
          </p:cNvGrpSpPr>
          <p:nvPr/>
        </p:nvGrpSpPr>
        <p:grpSpPr bwMode="auto">
          <a:xfrm>
            <a:off x="6269038" y="958850"/>
            <a:ext cx="2570162" cy="4284663"/>
            <a:chOff x="3949" y="604"/>
            <a:chExt cx="1619" cy="2699"/>
          </a:xfrm>
        </p:grpSpPr>
        <p:sp>
          <p:nvSpPr>
            <p:cNvPr id="64606" name="Text Box 266"/>
            <p:cNvSpPr txBox="1">
              <a:spLocks noChangeArrowheads="1"/>
            </p:cNvSpPr>
            <p:nvPr/>
          </p:nvSpPr>
          <p:spPr bwMode="auto">
            <a:xfrm>
              <a:off x="3949" y="604"/>
              <a:ext cx="1619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Verdana" pitchFamily="34" charset="0"/>
                  <a:ea typeface="Times New Roman" pitchFamily="18" charset="0"/>
                  <a:cs typeface="Verdana" pitchFamily="34" charset="0"/>
                </a:rPr>
                <a:t>CONCENTRACIÓN DEL ALCOHOL EN LA SANGRE </a:t>
              </a:r>
            </a:p>
          </p:txBody>
        </p:sp>
        <p:sp>
          <p:nvSpPr>
            <p:cNvPr id="64607" name="Rectangle 267"/>
            <p:cNvSpPr>
              <a:spLocks noChangeArrowheads="1"/>
            </p:cNvSpPr>
            <p:nvPr/>
          </p:nvSpPr>
          <p:spPr bwMode="auto">
            <a:xfrm>
              <a:off x="4320" y="2976"/>
              <a:ext cx="7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  <a:latin typeface="Verdana" pitchFamily="34" charset="0"/>
                </a:rPr>
                <a:t> 0.08</a:t>
              </a:r>
            </a:p>
          </p:txBody>
        </p:sp>
      </p:grpSp>
      <p:grpSp>
        <p:nvGrpSpPr>
          <p:cNvPr id="4" name="Group 592"/>
          <p:cNvGrpSpPr>
            <a:grpSpLocks/>
          </p:cNvGrpSpPr>
          <p:nvPr/>
        </p:nvGrpSpPr>
        <p:grpSpPr bwMode="auto">
          <a:xfrm>
            <a:off x="0" y="990600"/>
            <a:ext cx="2971800" cy="4572000"/>
            <a:chOff x="144" y="624"/>
            <a:chExt cx="1872" cy="2880"/>
          </a:xfrm>
        </p:grpSpPr>
        <p:sp>
          <p:nvSpPr>
            <p:cNvPr id="64598" name="Text Box 293"/>
            <p:cNvSpPr txBox="1">
              <a:spLocks noChangeArrowheads="1"/>
            </p:cNvSpPr>
            <p:nvPr/>
          </p:nvSpPr>
          <p:spPr bwMode="auto">
            <a:xfrm>
              <a:off x="144" y="624"/>
              <a:ext cx="1872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Verdana" pitchFamily="34" charset="0"/>
                  <a:ea typeface="Times New Roman" pitchFamily="18" charset="0"/>
                  <a:cs typeface="Verdana" pitchFamily="34" charset="0"/>
                </a:rPr>
                <a:t>PESO DE CUERPO (LIBRAS)</a:t>
              </a:r>
              <a:r>
                <a:rPr lang="en-US" sz="1800">
                  <a:solidFill>
                    <a:srgbClr val="000000"/>
                  </a:solidFill>
                  <a:latin typeface="Verdana" pitchFamily="34" charset="0"/>
                  <a:ea typeface="Times New Roman" pitchFamily="18" charset="0"/>
                  <a:cs typeface="Verdana" pitchFamily="34" charset="0"/>
                </a:rPr>
                <a:t> </a:t>
              </a:r>
            </a:p>
          </p:txBody>
        </p:sp>
        <p:sp>
          <p:nvSpPr>
            <p:cNvPr id="64599" name="Rectangle 303"/>
            <p:cNvSpPr>
              <a:spLocks noChangeArrowheads="1"/>
            </p:cNvSpPr>
            <p:nvPr/>
          </p:nvSpPr>
          <p:spPr bwMode="auto">
            <a:xfrm>
              <a:off x="816" y="825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40000"/>
                </a:lnSpc>
              </a:pPr>
              <a:r>
                <a:rPr lang="en-US" sz="2000">
                  <a:solidFill>
                    <a:schemeClr val="tx1"/>
                  </a:solidFill>
                  <a:latin typeface="Verdana" pitchFamily="34" charset="0"/>
                </a:rPr>
                <a:t>220</a:t>
              </a:r>
            </a:p>
          </p:txBody>
        </p:sp>
        <p:sp>
          <p:nvSpPr>
            <p:cNvPr id="64600" name="Rectangle 304"/>
            <p:cNvSpPr>
              <a:spLocks noChangeArrowheads="1"/>
            </p:cNvSpPr>
            <p:nvPr/>
          </p:nvSpPr>
          <p:spPr bwMode="auto">
            <a:xfrm>
              <a:off x="786" y="1209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40000"/>
                </a:lnSpc>
              </a:pPr>
              <a:r>
                <a:rPr lang="en-US" sz="2000">
                  <a:solidFill>
                    <a:schemeClr val="tx1"/>
                  </a:solidFill>
                  <a:latin typeface="Verdana" pitchFamily="34" charset="0"/>
                </a:rPr>
                <a:t>200</a:t>
              </a:r>
            </a:p>
          </p:txBody>
        </p:sp>
        <p:sp>
          <p:nvSpPr>
            <p:cNvPr id="64601" name="Rectangle 305"/>
            <p:cNvSpPr>
              <a:spLocks noChangeArrowheads="1"/>
            </p:cNvSpPr>
            <p:nvPr/>
          </p:nvSpPr>
          <p:spPr bwMode="auto">
            <a:xfrm>
              <a:off x="786" y="2025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40000"/>
                </a:lnSpc>
              </a:pPr>
              <a:r>
                <a:rPr lang="en-US" sz="2000">
                  <a:solidFill>
                    <a:schemeClr val="tx1"/>
                  </a:solidFill>
                  <a:latin typeface="Verdana" pitchFamily="34" charset="0"/>
                </a:rPr>
                <a:t>160</a:t>
              </a:r>
            </a:p>
          </p:txBody>
        </p:sp>
        <p:sp>
          <p:nvSpPr>
            <p:cNvPr id="64602" name="Rectangle 306"/>
            <p:cNvSpPr>
              <a:spLocks noChangeArrowheads="1"/>
            </p:cNvSpPr>
            <p:nvPr/>
          </p:nvSpPr>
          <p:spPr bwMode="auto">
            <a:xfrm>
              <a:off x="786" y="1641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40000"/>
                </a:lnSpc>
              </a:pPr>
              <a:r>
                <a:rPr lang="en-US" sz="2000">
                  <a:solidFill>
                    <a:schemeClr val="tx1"/>
                  </a:solidFill>
                  <a:latin typeface="Verdana" pitchFamily="34" charset="0"/>
                </a:rPr>
                <a:t>180</a:t>
              </a:r>
            </a:p>
          </p:txBody>
        </p:sp>
        <p:sp>
          <p:nvSpPr>
            <p:cNvPr id="64603" name="Rectangle 307"/>
            <p:cNvSpPr>
              <a:spLocks noChangeArrowheads="1"/>
            </p:cNvSpPr>
            <p:nvPr/>
          </p:nvSpPr>
          <p:spPr bwMode="auto">
            <a:xfrm>
              <a:off x="786" y="2400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40000"/>
                </a:lnSpc>
              </a:pPr>
              <a:r>
                <a:rPr lang="en-US" sz="2000">
                  <a:solidFill>
                    <a:schemeClr val="tx1"/>
                  </a:solidFill>
                  <a:latin typeface="Verdana" pitchFamily="34" charset="0"/>
                </a:rPr>
                <a:t>140</a:t>
              </a:r>
            </a:p>
          </p:txBody>
        </p:sp>
        <p:sp>
          <p:nvSpPr>
            <p:cNvPr id="64604" name="Rectangle 308"/>
            <p:cNvSpPr>
              <a:spLocks noChangeArrowheads="1"/>
            </p:cNvSpPr>
            <p:nvPr/>
          </p:nvSpPr>
          <p:spPr bwMode="auto">
            <a:xfrm>
              <a:off x="786" y="2784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40000"/>
                </a:lnSpc>
              </a:pPr>
              <a:r>
                <a:rPr lang="en-US" sz="2000">
                  <a:solidFill>
                    <a:schemeClr val="tx1"/>
                  </a:solidFill>
                  <a:latin typeface="Verdana" pitchFamily="34" charset="0"/>
                </a:rPr>
                <a:t>120</a:t>
              </a:r>
            </a:p>
          </p:txBody>
        </p:sp>
        <p:sp>
          <p:nvSpPr>
            <p:cNvPr id="64605" name="Rectangle 309"/>
            <p:cNvSpPr>
              <a:spLocks noChangeArrowheads="1"/>
            </p:cNvSpPr>
            <p:nvPr/>
          </p:nvSpPr>
          <p:spPr bwMode="auto">
            <a:xfrm>
              <a:off x="786" y="3177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40000"/>
                </a:lnSpc>
              </a:pPr>
              <a:r>
                <a:rPr lang="en-US" sz="2000">
                  <a:solidFill>
                    <a:schemeClr val="tx1"/>
                  </a:solidFill>
                  <a:latin typeface="Verdana" pitchFamily="34" charset="0"/>
                </a:rPr>
                <a:t>100</a:t>
              </a:r>
            </a:p>
          </p:txBody>
        </p:sp>
      </p:grpSp>
      <p:grpSp>
        <p:nvGrpSpPr>
          <p:cNvPr id="5" name="Group 594"/>
          <p:cNvGrpSpPr>
            <a:grpSpLocks/>
          </p:cNvGrpSpPr>
          <p:nvPr/>
        </p:nvGrpSpPr>
        <p:grpSpPr bwMode="auto">
          <a:xfrm>
            <a:off x="3760788" y="2625725"/>
            <a:ext cx="611187" cy="3165475"/>
            <a:chOff x="2369" y="1654"/>
            <a:chExt cx="385" cy="1994"/>
          </a:xfrm>
        </p:grpSpPr>
        <p:sp>
          <p:nvSpPr>
            <p:cNvPr id="64565" name="Text Box 423"/>
            <p:cNvSpPr txBox="1">
              <a:spLocks noChangeArrowheads="1"/>
            </p:cNvSpPr>
            <p:nvPr/>
          </p:nvSpPr>
          <p:spPr bwMode="auto">
            <a:xfrm>
              <a:off x="2369" y="1654"/>
              <a:ext cx="241" cy="1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80000"/>
                </a:lnSpc>
              </a:pPr>
              <a:r>
                <a:rPr lang="en-US" sz="2800">
                  <a:solidFill>
                    <a:srgbClr val="000099"/>
                  </a:solidFill>
                  <a:latin typeface="Arial Black" pitchFamily="34" charset="0"/>
                </a:rPr>
                <a:t>5</a:t>
              </a:r>
            </a:p>
            <a:p>
              <a:pPr eaLnBrk="0" hangingPunct="0">
                <a:lnSpc>
                  <a:spcPct val="180000"/>
                </a:lnSpc>
              </a:pPr>
              <a:r>
                <a:rPr lang="en-US" sz="2800">
                  <a:solidFill>
                    <a:srgbClr val="000099"/>
                  </a:solidFill>
                  <a:latin typeface="Arial Black" pitchFamily="34" charset="0"/>
                </a:rPr>
                <a:t>4</a:t>
              </a:r>
            </a:p>
            <a:p>
              <a:pPr eaLnBrk="0" hangingPunct="0">
                <a:lnSpc>
                  <a:spcPct val="180000"/>
                </a:lnSpc>
              </a:pPr>
              <a:r>
                <a:rPr lang="en-US" sz="2800">
                  <a:solidFill>
                    <a:srgbClr val="000099"/>
                  </a:solidFill>
                  <a:latin typeface="Arial Black" pitchFamily="34" charset="0"/>
                </a:rPr>
                <a:t>3</a:t>
              </a:r>
            </a:p>
            <a:p>
              <a:pPr eaLnBrk="0" hangingPunct="0">
                <a:lnSpc>
                  <a:spcPct val="180000"/>
                </a:lnSpc>
              </a:pPr>
              <a:r>
                <a:rPr lang="en-US" sz="2800">
                  <a:solidFill>
                    <a:srgbClr val="000099"/>
                  </a:solidFill>
                  <a:latin typeface="Arial Black" pitchFamily="34" charset="0"/>
                </a:rPr>
                <a:t>2</a:t>
              </a:r>
            </a:p>
          </p:txBody>
        </p:sp>
        <p:grpSp>
          <p:nvGrpSpPr>
            <p:cNvPr id="64566" name="Group 490"/>
            <p:cNvGrpSpPr>
              <a:grpSpLocks/>
            </p:cNvGrpSpPr>
            <p:nvPr/>
          </p:nvGrpSpPr>
          <p:grpSpPr bwMode="auto">
            <a:xfrm>
              <a:off x="2610" y="1968"/>
              <a:ext cx="144" cy="1488"/>
              <a:chOff x="5088" y="1728"/>
              <a:chExt cx="144" cy="1440"/>
            </a:xfrm>
          </p:grpSpPr>
          <p:sp>
            <p:nvSpPr>
              <p:cNvPr id="64567" name="Line 491"/>
              <p:cNvSpPr>
                <a:spLocks noChangeShapeType="1"/>
              </p:cNvSpPr>
              <p:nvPr/>
            </p:nvSpPr>
            <p:spPr bwMode="auto">
              <a:xfrm>
                <a:off x="5088" y="268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8" name="Line 492"/>
              <p:cNvSpPr>
                <a:spLocks noChangeShapeType="1"/>
              </p:cNvSpPr>
              <p:nvPr/>
            </p:nvSpPr>
            <p:spPr bwMode="auto">
              <a:xfrm>
                <a:off x="5088" y="292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9" name="Line 493"/>
              <p:cNvSpPr>
                <a:spLocks noChangeShapeType="1"/>
              </p:cNvSpPr>
              <p:nvPr/>
            </p:nvSpPr>
            <p:spPr bwMode="auto">
              <a:xfrm>
                <a:off x="5088" y="3120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70" name="Line 494"/>
              <p:cNvSpPr>
                <a:spLocks noChangeShapeType="1"/>
              </p:cNvSpPr>
              <p:nvPr/>
            </p:nvSpPr>
            <p:spPr bwMode="auto">
              <a:xfrm>
                <a:off x="5088" y="3072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71" name="Line 495"/>
              <p:cNvSpPr>
                <a:spLocks noChangeShapeType="1"/>
              </p:cNvSpPr>
              <p:nvPr/>
            </p:nvSpPr>
            <p:spPr bwMode="auto">
              <a:xfrm>
                <a:off x="5088" y="3024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72" name="Line 496"/>
              <p:cNvSpPr>
                <a:spLocks noChangeShapeType="1"/>
              </p:cNvSpPr>
              <p:nvPr/>
            </p:nvSpPr>
            <p:spPr bwMode="auto">
              <a:xfrm>
                <a:off x="5088" y="2976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73" name="Line 497"/>
              <p:cNvSpPr>
                <a:spLocks noChangeShapeType="1"/>
              </p:cNvSpPr>
              <p:nvPr/>
            </p:nvSpPr>
            <p:spPr bwMode="auto">
              <a:xfrm>
                <a:off x="5088" y="316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74" name="Line 498"/>
              <p:cNvSpPr>
                <a:spLocks noChangeShapeType="1"/>
              </p:cNvSpPr>
              <p:nvPr/>
            </p:nvSpPr>
            <p:spPr bwMode="auto">
              <a:xfrm>
                <a:off x="5088" y="2880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75" name="Line 499"/>
              <p:cNvSpPr>
                <a:spLocks noChangeShapeType="1"/>
              </p:cNvSpPr>
              <p:nvPr/>
            </p:nvSpPr>
            <p:spPr bwMode="auto">
              <a:xfrm>
                <a:off x="5088" y="2832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76" name="Line 500"/>
              <p:cNvSpPr>
                <a:spLocks noChangeShapeType="1"/>
              </p:cNvSpPr>
              <p:nvPr/>
            </p:nvSpPr>
            <p:spPr bwMode="auto">
              <a:xfrm>
                <a:off x="5088" y="2784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77" name="Line 501"/>
              <p:cNvSpPr>
                <a:spLocks noChangeShapeType="1"/>
              </p:cNvSpPr>
              <p:nvPr/>
            </p:nvSpPr>
            <p:spPr bwMode="auto">
              <a:xfrm>
                <a:off x="5088" y="2736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78" name="Line 502"/>
              <p:cNvSpPr>
                <a:spLocks noChangeShapeType="1"/>
              </p:cNvSpPr>
              <p:nvPr/>
            </p:nvSpPr>
            <p:spPr bwMode="auto">
              <a:xfrm>
                <a:off x="5088" y="220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79" name="Line 503"/>
              <p:cNvSpPr>
                <a:spLocks noChangeShapeType="1"/>
              </p:cNvSpPr>
              <p:nvPr/>
            </p:nvSpPr>
            <p:spPr bwMode="auto">
              <a:xfrm>
                <a:off x="5088" y="244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80" name="Line 504"/>
              <p:cNvSpPr>
                <a:spLocks noChangeShapeType="1"/>
              </p:cNvSpPr>
              <p:nvPr/>
            </p:nvSpPr>
            <p:spPr bwMode="auto">
              <a:xfrm>
                <a:off x="5088" y="2640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81" name="Line 505"/>
              <p:cNvSpPr>
                <a:spLocks noChangeShapeType="1"/>
              </p:cNvSpPr>
              <p:nvPr/>
            </p:nvSpPr>
            <p:spPr bwMode="auto">
              <a:xfrm>
                <a:off x="5088" y="2592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82" name="Line 506"/>
              <p:cNvSpPr>
                <a:spLocks noChangeShapeType="1"/>
              </p:cNvSpPr>
              <p:nvPr/>
            </p:nvSpPr>
            <p:spPr bwMode="auto">
              <a:xfrm>
                <a:off x="5088" y="2544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83" name="Line 507"/>
              <p:cNvSpPr>
                <a:spLocks noChangeShapeType="1"/>
              </p:cNvSpPr>
              <p:nvPr/>
            </p:nvSpPr>
            <p:spPr bwMode="auto">
              <a:xfrm>
                <a:off x="5088" y="2496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84" name="Line 508"/>
              <p:cNvSpPr>
                <a:spLocks noChangeShapeType="1"/>
              </p:cNvSpPr>
              <p:nvPr/>
            </p:nvSpPr>
            <p:spPr bwMode="auto">
              <a:xfrm>
                <a:off x="5088" y="2400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85" name="Line 509"/>
              <p:cNvSpPr>
                <a:spLocks noChangeShapeType="1"/>
              </p:cNvSpPr>
              <p:nvPr/>
            </p:nvSpPr>
            <p:spPr bwMode="auto">
              <a:xfrm>
                <a:off x="5088" y="2352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86" name="Line 510"/>
              <p:cNvSpPr>
                <a:spLocks noChangeShapeType="1"/>
              </p:cNvSpPr>
              <p:nvPr/>
            </p:nvSpPr>
            <p:spPr bwMode="auto">
              <a:xfrm>
                <a:off x="5088" y="2304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87" name="Line 511"/>
              <p:cNvSpPr>
                <a:spLocks noChangeShapeType="1"/>
              </p:cNvSpPr>
              <p:nvPr/>
            </p:nvSpPr>
            <p:spPr bwMode="auto">
              <a:xfrm>
                <a:off x="5088" y="2256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88" name="Line 512"/>
              <p:cNvSpPr>
                <a:spLocks noChangeShapeType="1"/>
              </p:cNvSpPr>
              <p:nvPr/>
            </p:nvSpPr>
            <p:spPr bwMode="auto">
              <a:xfrm>
                <a:off x="5088" y="172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89" name="Line 513"/>
              <p:cNvSpPr>
                <a:spLocks noChangeShapeType="1"/>
              </p:cNvSpPr>
              <p:nvPr/>
            </p:nvSpPr>
            <p:spPr bwMode="auto">
              <a:xfrm>
                <a:off x="5088" y="196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90" name="Line 514"/>
              <p:cNvSpPr>
                <a:spLocks noChangeShapeType="1"/>
              </p:cNvSpPr>
              <p:nvPr/>
            </p:nvSpPr>
            <p:spPr bwMode="auto">
              <a:xfrm>
                <a:off x="5088" y="2160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91" name="Line 515"/>
              <p:cNvSpPr>
                <a:spLocks noChangeShapeType="1"/>
              </p:cNvSpPr>
              <p:nvPr/>
            </p:nvSpPr>
            <p:spPr bwMode="auto">
              <a:xfrm>
                <a:off x="5088" y="2112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92" name="Line 516"/>
              <p:cNvSpPr>
                <a:spLocks noChangeShapeType="1"/>
              </p:cNvSpPr>
              <p:nvPr/>
            </p:nvSpPr>
            <p:spPr bwMode="auto">
              <a:xfrm>
                <a:off x="5088" y="2064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93" name="Line 517"/>
              <p:cNvSpPr>
                <a:spLocks noChangeShapeType="1"/>
              </p:cNvSpPr>
              <p:nvPr/>
            </p:nvSpPr>
            <p:spPr bwMode="auto">
              <a:xfrm>
                <a:off x="5088" y="2016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94" name="Line 518"/>
              <p:cNvSpPr>
                <a:spLocks noChangeShapeType="1"/>
              </p:cNvSpPr>
              <p:nvPr/>
            </p:nvSpPr>
            <p:spPr bwMode="auto">
              <a:xfrm>
                <a:off x="5088" y="1920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95" name="Line 519"/>
              <p:cNvSpPr>
                <a:spLocks noChangeShapeType="1"/>
              </p:cNvSpPr>
              <p:nvPr/>
            </p:nvSpPr>
            <p:spPr bwMode="auto">
              <a:xfrm>
                <a:off x="5088" y="1872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96" name="Line 520"/>
              <p:cNvSpPr>
                <a:spLocks noChangeShapeType="1"/>
              </p:cNvSpPr>
              <p:nvPr/>
            </p:nvSpPr>
            <p:spPr bwMode="auto">
              <a:xfrm>
                <a:off x="5088" y="1824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97" name="Line 521"/>
              <p:cNvSpPr>
                <a:spLocks noChangeShapeType="1"/>
              </p:cNvSpPr>
              <p:nvPr/>
            </p:nvSpPr>
            <p:spPr bwMode="auto">
              <a:xfrm>
                <a:off x="5088" y="1776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595"/>
          <p:cNvGrpSpPr>
            <a:grpSpLocks/>
          </p:cNvGrpSpPr>
          <p:nvPr/>
        </p:nvGrpSpPr>
        <p:grpSpPr bwMode="auto">
          <a:xfrm>
            <a:off x="4371975" y="3135313"/>
            <a:ext cx="609600" cy="3036887"/>
            <a:chOff x="2754" y="1975"/>
            <a:chExt cx="384" cy="1913"/>
          </a:xfrm>
        </p:grpSpPr>
        <p:grpSp>
          <p:nvGrpSpPr>
            <p:cNvPr id="64527" name="Group 554"/>
            <p:cNvGrpSpPr>
              <a:grpSpLocks/>
            </p:cNvGrpSpPr>
            <p:nvPr/>
          </p:nvGrpSpPr>
          <p:grpSpPr bwMode="auto">
            <a:xfrm>
              <a:off x="2994" y="2064"/>
              <a:ext cx="144" cy="1632"/>
              <a:chOff x="5280" y="960"/>
              <a:chExt cx="144" cy="1680"/>
            </a:xfrm>
          </p:grpSpPr>
          <p:sp>
            <p:nvSpPr>
              <p:cNvPr id="64529" name="Line 555"/>
              <p:cNvSpPr>
                <a:spLocks noChangeShapeType="1"/>
              </p:cNvSpPr>
              <p:nvPr/>
            </p:nvSpPr>
            <p:spPr bwMode="auto">
              <a:xfrm>
                <a:off x="5280" y="216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0" name="Line 556"/>
              <p:cNvSpPr>
                <a:spLocks noChangeShapeType="1"/>
              </p:cNvSpPr>
              <p:nvPr/>
            </p:nvSpPr>
            <p:spPr bwMode="auto">
              <a:xfrm>
                <a:off x="5280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1" name="Line 557"/>
              <p:cNvSpPr>
                <a:spLocks noChangeShapeType="1"/>
              </p:cNvSpPr>
              <p:nvPr/>
            </p:nvSpPr>
            <p:spPr bwMode="auto">
              <a:xfrm>
                <a:off x="5280" y="2592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2" name="Line 558"/>
              <p:cNvSpPr>
                <a:spLocks noChangeShapeType="1"/>
              </p:cNvSpPr>
              <p:nvPr/>
            </p:nvSpPr>
            <p:spPr bwMode="auto">
              <a:xfrm>
                <a:off x="5280" y="2544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3" name="Line 559"/>
              <p:cNvSpPr>
                <a:spLocks noChangeShapeType="1"/>
              </p:cNvSpPr>
              <p:nvPr/>
            </p:nvSpPr>
            <p:spPr bwMode="auto">
              <a:xfrm>
                <a:off x="5280" y="2496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4" name="Line 560"/>
              <p:cNvSpPr>
                <a:spLocks noChangeShapeType="1"/>
              </p:cNvSpPr>
              <p:nvPr/>
            </p:nvSpPr>
            <p:spPr bwMode="auto">
              <a:xfrm>
                <a:off x="5280" y="2448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5" name="Line 561"/>
              <p:cNvSpPr>
                <a:spLocks noChangeShapeType="1"/>
              </p:cNvSpPr>
              <p:nvPr/>
            </p:nvSpPr>
            <p:spPr bwMode="auto">
              <a:xfrm>
                <a:off x="5280" y="264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6" name="Line 562"/>
              <p:cNvSpPr>
                <a:spLocks noChangeShapeType="1"/>
              </p:cNvSpPr>
              <p:nvPr/>
            </p:nvSpPr>
            <p:spPr bwMode="auto">
              <a:xfrm>
                <a:off x="5280" y="2352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7" name="Line 563"/>
              <p:cNvSpPr>
                <a:spLocks noChangeShapeType="1"/>
              </p:cNvSpPr>
              <p:nvPr/>
            </p:nvSpPr>
            <p:spPr bwMode="auto">
              <a:xfrm>
                <a:off x="5280" y="2304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8" name="Line 564"/>
              <p:cNvSpPr>
                <a:spLocks noChangeShapeType="1"/>
              </p:cNvSpPr>
              <p:nvPr/>
            </p:nvSpPr>
            <p:spPr bwMode="auto">
              <a:xfrm>
                <a:off x="5280" y="2256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9" name="Line 565"/>
              <p:cNvSpPr>
                <a:spLocks noChangeShapeType="1"/>
              </p:cNvSpPr>
              <p:nvPr/>
            </p:nvSpPr>
            <p:spPr bwMode="auto">
              <a:xfrm>
                <a:off x="5280" y="2208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0" name="Line 566"/>
              <p:cNvSpPr>
                <a:spLocks noChangeShapeType="1"/>
              </p:cNvSpPr>
              <p:nvPr/>
            </p:nvSpPr>
            <p:spPr bwMode="auto">
              <a:xfrm>
                <a:off x="5280" y="168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1" name="Line 567"/>
              <p:cNvSpPr>
                <a:spLocks noChangeShapeType="1"/>
              </p:cNvSpPr>
              <p:nvPr/>
            </p:nvSpPr>
            <p:spPr bwMode="auto">
              <a:xfrm>
                <a:off x="5280" y="192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2" name="Line 568"/>
              <p:cNvSpPr>
                <a:spLocks noChangeShapeType="1"/>
              </p:cNvSpPr>
              <p:nvPr/>
            </p:nvSpPr>
            <p:spPr bwMode="auto">
              <a:xfrm>
                <a:off x="5280" y="2112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3" name="Line 569"/>
              <p:cNvSpPr>
                <a:spLocks noChangeShapeType="1"/>
              </p:cNvSpPr>
              <p:nvPr/>
            </p:nvSpPr>
            <p:spPr bwMode="auto">
              <a:xfrm>
                <a:off x="5280" y="2064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4" name="Line 570"/>
              <p:cNvSpPr>
                <a:spLocks noChangeShapeType="1"/>
              </p:cNvSpPr>
              <p:nvPr/>
            </p:nvSpPr>
            <p:spPr bwMode="auto">
              <a:xfrm>
                <a:off x="5280" y="2016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5" name="Line 571"/>
              <p:cNvSpPr>
                <a:spLocks noChangeShapeType="1"/>
              </p:cNvSpPr>
              <p:nvPr/>
            </p:nvSpPr>
            <p:spPr bwMode="auto">
              <a:xfrm>
                <a:off x="5280" y="1968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6" name="Line 572"/>
              <p:cNvSpPr>
                <a:spLocks noChangeShapeType="1"/>
              </p:cNvSpPr>
              <p:nvPr/>
            </p:nvSpPr>
            <p:spPr bwMode="auto">
              <a:xfrm>
                <a:off x="5280" y="1872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7" name="Line 573"/>
              <p:cNvSpPr>
                <a:spLocks noChangeShapeType="1"/>
              </p:cNvSpPr>
              <p:nvPr/>
            </p:nvSpPr>
            <p:spPr bwMode="auto">
              <a:xfrm>
                <a:off x="5280" y="1824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8" name="Line 574"/>
              <p:cNvSpPr>
                <a:spLocks noChangeShapeType="1"/>
              </p:cNvSpPr>
              <p:nvPr/>
            </p:nvSpPr>
            <p:spPr bwMode="auto">
              <a:xfrm>
                <a:off x="5280" y="1776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9" name="Line 575"/>
              <p:cNvSpPr>
                <a:spLocks noChangeShapeType="1"/>
              </p:cNvSpPr>
              <p:nvPr/>
            </p:nvSpPr>
            <p:spPr bwMode="auto">
              <a:xfrm>
                <a:off x="5280" y="1728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0" name="Line 576"/>
              <p:cNvSpPr>
                <a:spLocks noChangeShapeType="1"/>
              </p:cNvSpPr>
              <p:nvPr/>
            </p:nvSpPr>
            <p:spPr bwMode="auto">
              <a:xfrm>
                <a:off x="5280" y="120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1" name="Line 577"/>
              <p:cNvSpPr>
                <a:spLocks noChangeShapeType="1"/>
              </p:cNvSpPr>
              <p:nvPr/>
            </p:nvSpPr>
            <p:spPr bwMode="auto">
              <a:xfrm>
                <a:off x="5280" y="144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2" name="Line 578"/>
              <p:cNvSpPr>
                <a:spLocks noChangeShapeType="1"/>
              </p:cNvSpPr>
              <p:nvPr/>
            </p:nvSpPr>
            <p:spPr bwMode="auto">
              <a:xfrm>
                <a:off x="5280" y="1632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3" name="Line 579"/>
              <p:cNvSpPr>
                <a:spLocks noChangeShapeType="1"/>
              </p:cNvSpPr>
              <p:nvPr/>
            </p:nvSpPr>
            <p:spPr bwMode="auto">
              <a:xfrm>
                <a:off x="5280" y="1584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4" name="Line 580"/>
              <p:cNvSpPr>
                <a:spLocks noChangeShapeType="1"/>
              </p:cNvSpPr>
              <p:nvPr/>
            </p:nvSpPr>
            <p:spPr bwMode="auto">
              <a:xfrm>
                <a:off x="5280" y="1536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5" name="Line 581"/>
              <p:cNvSpPr>
                <a:spLocks noChangeShapeType="1"/>
              </p:cNvSpPr>
              <p:nvPr/>
            </p:nvSpPr>
            <p:spPr bwMode="auto">
              <a:xfrm>
                <a:off x="5280" y="1488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6" name="Line 582"/>
              <p:cNvSpPr>
                <a:spLocks noChangeShapeType="1"/>
              </p:cNvSpPr>
              <p:nvPr/>
            </p:nvSpPr>
            <p:spPr bwMode="auto">
              <a:xfrm>
                <a:off x="5280" y="1392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7" name="Line 583"/>
              <p:cNvSpPr>
                <a:spLocks noChangeShapeType="1"/>
              </p:cNvSpPr>
              <p:nvPr/>
            </p:nvSpPr>
            <p:spPr bwMode="auto">
              <a:xfrm>
                <a:off x="5280" y="1344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8" name="Line 584"/>
              <p:cNvSpPr>
                <a:spLocks noChangeShapeType="1"/>
              </p:cNvSpPr>
              <p:nvPr/>
            </p:nvSpPr>
            <p:spPr bwMode="auto">
              <a:xfrm>
                <a:off x="5280" y="1296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9" name="Line 585"/>
              <p:cNvSpPr>
                <a:spLocks noChangeShapeType="1"/>
              </p:cNvSpPr>
              <p:nvPr/>
            </p:nvSpPr>
            <p:spPr bwMode="auto">
              <a:xfrm>
                <a:off x="5280" y="1248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0" name="Line 586"/>
              <p:cNvSpPr>
                <a:spLocks noChangeShapeType="1"/>
              </p:cNvSpPr>
              <p:nvPr/>
            </p:nvSpPr>
            <p:spPr bwMode="auto">
              <a:xfrm>
                <a:off x="5280" y="96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1" name="Line 587"/>
              <p:cNvSpPr>
                <a:spLocks noChangeShapeType="1"/>
              </p:cNvSpPr>
              <p:nvPr/>
            </p:nvSpPr>
            <p:spPr bwMode="auto">
              <a:xfrm>
                <a:off x="5280" y="1152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2" name="Line 588"/>
              <p:cNvSpPr>
                <a:spLocks noChangeShapeType="1"/>
              </p:cNvSpPr>
              <p:nvPr/>
            </p:nvSpPr>
            <p:spPr bwMode="auto">
              <a:xfrm>
                <a:off x="5280" y="1104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3" name="Line 589"/>
              <p:cNvSpPr>
                <a:spLocks noChangeShapeType="1"/>
              </p:cNvSpPr>
              <p:nvPr/>
            </p:nvSpPr>
            <p:spPr bwMode="auto">
              <a:xfrm>
                <a:off x="5280" y="1056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4" name="Line 590"/>
              <p:cNvSpPr>
                <a:spLocks noChangeShapeType="1"/>
              </p:cNvSpPr>
              <p:nvPr/>
            </p:nvSpPr>
            <p:spPr bwMode="auto">
              <a:xfrm>
                <a:off x="5280" y="1008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528" name="Text Box 591"/>
            <p:cNvSpPr txBox="1">
              <a:spLocks noChangeArrowheads="1"/>
            </p:cNvSpPr>
            <p:nvPr/>
          </p:nvSpPr>
          <p:spPr bwMode="auto">
            <a:xfrm>
              <a:off x="2754" y="1975"/>
              <a:ext cx="241" cy="1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80000"/>
                </a:lnSpc>
              </a:pPr>
              <a:r>
                <a:rPr lang="en-US" sz="2800">
                  <a:solidFill>
                    <a:srgbClr val="CC0000"/>
                  </a:solidFill>
                  <a:latin typeface="Arial Black" pitchFamily="34" charset="0"/>
                </a:rPr>
                <a:t>4</a:t>
              </a:r>
            </a:p>
            <a:p>
              <a:pPr eaLnBrk="0" hangingPunct="0">
                <a:lnSpc>
                  <a:spcPct val="170000"/>
                </a:lnSpc>
              </a:pPr>
              <a:r>
                <a:rPr lang="en-US" sz="2800">
                  <a:solidFill>
                    <a:srgbClr val="CC0000"/>
                  </a:solidFill>
                  <a:latin typeface="Arial Black" pitchFamily="34" charset="0"/>
                </a:rPr>
                <a:t>3</a:t>
              </a:r>
            </a:p>
            <a:p>
              <a:pPr eaLnBrk="0" hangingPunct="0">
                <a:lnSpc>
                  <a:spcPct val="170000"/>
                </a:lnSpc>
              </a:pPr>
              <a:r>
                <a:rPr lang="en-US" sz="2800">
                  <a:solidFill>
                    <a:srgbClr val="CC0000"/>
                  </a:solidFill>
                  <a:latin typeface="Arial Black" pitchFamily="34" charset="0"/>
                </a:rPr>
                <a:t>2</a:t>
              </a:r>
            </a:p>
            <a:p>
              <a:pPr eaLnBrk="0" hangingPunct="0">
                <a:lnSpc>
                  <a:spcPct val="170000"/>
                </a:lnSpc>
              </a:pPr>
              <a:r>
                <a:rPr lang="en-US" sz="2800">
                  <a:solidFill>
                    <a:srgbClr val="CC0000"/>
                  </a:solidFill>
                  <a:latin typeface="Arial Black" pitchFamily="34" charset="0"/>
                </a:rPr>
                <a:t>1</a:t>
              </a:r>
            </a:p>
          </p:txBody>
        </p:sp>
      </p:grpSp>
      <p:grpSp>
        <p:nvGrpSpPr>
          <p:cNvPr id="9" name="Group 599"/>
          <p:cNvGrpSpPr>
            <a:grpSpLocks/>
          </p:cNvGrpSpPr>
          <p:nvPr/>
        </p:nvGrpSpPr>
        <p:grpSpPr bwMode="auto">
          <a:xfrm>
            <a:off x="-228600" y="6096000"/>
            <a:ext cx="9220200" cy="533400"/>
            <a:chOff x="48" y="3840"/>
            <a:chExt cx="5664" cy="336"/>
          </a:xfrm>
        </p:grpSpPr>
        <p:sp>
          <p:nvSpPr>
            <p:cNvPr id="64525" name="AutoShape 294"/>
            <p:cNvSpPr>
              <a:spLocks noChangeArrowheads="1"/>
            </p:cNvSpPr>
            <p:nvPr/>
          </p:nvSpPr>
          <p:spPr bwMode="auto">
            <a:xfrm>
              <a:off x="240" y="3840"/>
              <a:ext cx="5234" cy="3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4526" name="Text Box 289"/>
            <p:cNvSpPr txBox="1">
              <a:spLocks noChangeArrowheads="1"/>
            </p:cNvSpPr>
            <p:nvPr/>
          </p:nvSpPr>
          <p:spPr bwMode="auto">
            <a:xfrm>
              <a:off x="48" y="3856"/>
              <a:ext cx="5664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800">
                  <a:solidFill>
                    <a:srgbClr val="CC0000"/>
                  </a:solidFill>
                  <a:cs typeface="Times New Roman" pitchFamily="18" charset="0"/>
                </a:rPr>
                <a:t>Cuando el índice de beber Excede el índice De Eliminación, BAC Se levanta. </a:t>
              </a:r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029"/>
          <p:cNvSpPr txBox="1">
            <a:spLocks noChangeArrowheads="1"/>
          </p:cNvSpPr>
          <p:nvPr/>
        </p:nvSpPr>
        <p:spPr bwMode="auto">
          <a:xfrm>
            <a:off x="8534400" y="6157913"/>
            <a:ext cx="5334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 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21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04" name="Picture 76" descr="Body 2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2390775" y="1600200"/>
            <a:ext cx="38576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b="0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QUITAR EL ALCOHOL DEL CUERPO 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6096000" y="10668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>
                <a:solidFill>
                  <a:srgbClr val="CC0000"/>
                </a:solidFill>
                <a:cs typeface="Times New Roman" pitchFamily="18" charset="0"/>
              </a:rPr>
              <a:t>Eliminación </a:t>
            </a: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28600" y="2438400"/>
            <a:ext cx="3200400" cy="1905000"/>
            <a:chOff x="192" y="1248"/>
            <a:chExt cx="2016" cy="1200"/>
          </a:xfrm>
        </p:grpSpPr>
        <p:sp>
          <p:nvSpPr>
            <p:cNvPr id="68625" name="AutoShape 61"/>
            <p:cNvSpPr>
              <a:spLocks noChangeArrowheads="1"/>
            </p:cNvSpPr>
            <p:nvPr/>
          </p:nvSpPr>
          <p:spPr bwMode="auto">
            <a:xfrm>
              <a:off x="192" y="1248"/>
              <a:ext cx="2016" cy="1200"/>
            </a:xfrm>
            <a:prstGeom prst="rightArrow">
              <a:avLst>
                <a:gd name="adj1" fmla="val 47463"/>
                <a:gd name="adj2" fmla="val 58816"/>
              </a:avLst>
            </a:prstGeom>
            <a:solidFill>
              <a:srgbClr val="0000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8626" name="Text Box 9"/>
            <p:cNvSpPr txBox="1">
              <a:spLocks noChangeArrowheads="1"/>
            </p:cNvSpPr>
            <p:nvPr/>
          </p:nvSpPr>
          <p:spPr bwMode="auto">
            <a:xfrm>
              <a:off x="240" y="1652"/>
              <a:ext cx="1785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3000">
                  <a:solidFill>
                    <a:srgbClr val="FFFFFF"/>
                  </a:solidFill>
                  <a:cs typeface="Times New Roman" pitchFamily="18" charset="0"/>
                </a:rPr>
                <a:t>ABSORCIÓN </a:t>
              </a:r>
            </a:p>
          </p:txBody>
        </p:sp>
      </p:grpSp>
      <p:sp>
        <p:nvSpPr>
          <p:cNvPr id="68614" name="Text Box 53"/>
          <p:cNvSpPr txBox="1">
            <a:spLocks noChangeArrowheads="1"/>
          </p:cNvSpPr>
          <p:nvPr/>
        </p:nvSpPr>
        <p:spPr bwMode="auto">
          <a:xfrm>
            <a:off x="8534400" y="6157913"/>
            <a:ext cx="533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22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762000" y="5943600"/>
            <a:ext cx="7391400" cy="5270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60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Verdana" pitchFamily="34" charset="0"/>
              </a:rPr>
              <a:t>El BAC baja sobre .015% por hora. </a:t>
            </a: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5867400" y="1447800"/>
            <a:ext cx="2819400" cy="1295400"/>
            <a:chOff x="3821" y="912"/>
            <a:chExt cx="1603" cy="816"/>
          </a:xfrm>
        </p:grpSpPr>
        <p:sp>
          <p:nvSpPr>
            <p:cNvPr id="68623" name="AutoShape 65"/>
            <p:cNvSpPr>
              <a:spLocks noChangeArrowheads="1"/>
            </p:cNvSpPr>
            <p:nvPr/>
          </p:nvSpPr>
          <p:spPr bwMode="auto">
            <a:xfrm>
              <a:off x="3821" y="912"/>
              <a:ext cx="1507" cy="816"/>
            </a:xfrm>
            <a:prstGeom prst="rightArrow">
              <a:avLst>
                <a:gd name="adj1" fmla="val 47463"/>
                <a:gd name="adj2" fmla="val 64656"/>
              </a:avLst>
            </a:prstGeom>
            <a:solidFill>
              <a:srgbClr val="0000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8624" name="Text Box 10"/>
            <p:cNvSpPr txBox="1">
              <a:spLocks noChangeArrowheads="1"/>
            </p:cNvSpPr>
            <p:nvPr/>
          </p:nvSpPr>
          <p:spPr bwMode="auto">
            <a:xfrm>
              <a:off x="3869" y="1181"/>
              <a:ext cx="155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800">
                  <a:solidFill>
                    <a:srgbClr val="FFFFFF"/>
                  </a:solidFill>
                  <a:cs typeface="Times New Roman" pitchFamily="18" charset="0"/>
                </a:rPr>
                <a:t>ALIENTO 8%</a:t>
              </a:r>
              <a:r>
                <a:rPr lang="en-US" sz="240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6553200" y="2819400"/>
            <a:ext cx="2209800" cy="1295400"/>
            <a:chOff x="3648" y="1824"/>
            <a:chExt cx="1440" cy="816"/>
          </a:xfrm>
        </p:grpSpPr>
        <p:sp>
          <p:nvSpPr>
            <p:cNvPr id="68621" name="AutoShape 68"/>
            <p:cNvSpPr>
              <a:spLocks noChangeArrowheads="1"/>
            </p:cNvSpPr>
            <p:nvPr/>
          </p:nvSpPr>
          <p:spPr bwMode="auto">
            <a:xfrm>
              <a:off x="3648" y="1824"/>
              <a:ext cx="1440" cy="816"/>
            </a:xfrm>
            <a:prstGeom prst="rightArrow">
              <a:avLst>
                <a:gd name="adj1" fmla="val 47463"/>
                <a:gd name="adj2" fmla="val 61781"/>
              </a:avLst>
            </a:prstGeom>
            <a:solidFill>
              <a:srgbClr val="0000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8622" name="Text Box 11"/>
            <p:cNvSpPr txBox="1">
              <a:spLocks noChangeArrowheads="1"/>
            </p:cNvSpPr>
            <p:nvPr/>
          </p:nvSpPr>
          <p:spPr bwMode="auto">
            <a:xfrm>
              <a:off x="3687" y="2102"/>
              <a:ext cx="1305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800">
                  <a:solidFill>
                    <a:srgbClr val="FFFFFF"/>
                  </a:solidFill>
                  <a:cs typeface="Times New Roman" pitchFamily="18" charset="0"/>
                </a:rPr>
                <a:t>SUDOR 2%</a:t>
              </a:r>
              <a:r>
                <a:rPr lang="en-US" sz="240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6172200" y="4191000"/>
            <a:ext cx="2514600" cy="1371600"/>
            <a:chOff x="3888" y="2544"/>
            <a:chExt cx="1344" cy="864"/>
          </a:xfrm>
        </p:grpSpPr>
        <p:sp>
          <p:nvSpPr>
            <p:cNvPr id="68619" name="AutoShape 69"/>
            <p:cNvSpPr>
              <a:spLocks noChangeArrowheads="1"/>
            </p:cNvSpPr>
            <p:nvPr/>
          </p:nvSpPr>
          <p:spPr bwMode="auto">
            <a:xfrm>
              <a:off x="3888" y="2544"/>
              <a:ext cx="1344" cy="864"/>
            </a:xfrm>
            <a:prstGeom prst="rightArrow">
              <a:avLst>
                <a:gd name="adj1" fmla="val 47463"/>
                <a:gd name="adj2" fmla="val 54459"/>
              </a:avLst>
            </a:prstGeom>
            <a:solidFill>
              <a:srgbClr val="0000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8620" name="Text Box 12"/>
            <p:cNvSpPr txBox="1">
              <a:spLocks noChangeArrowheads="1"/>
            </p:cNvSpPr>
            <p:nvPr/>
          </p:nvSpPr>
          <p:spPr bwMode="auto">
            <a:xfrm>
              <a:off x="3914" y="2832"/>
              <a:ext cx="1227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000">
                  <a:solidFill>
                    <a:srgbClr val="FFFFFF"/>
                  </a:solidFill>
                  <a:cs typeface="Times New Roman" pitchFamily="18" charset="0"/>
                </a:rPr>
                <a:t>HÍGADO 90% </a:t>
              </a:r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5" grpId="0" autoUpdateAnimBg="0"/>
      <p:bldP spid="22582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79" descr="Clock 2"/>
          <p:cNvPicPr>
            <a:picLocks noChangeAspect="1" noChangeArrowheads="1"/>
          </p:cNvPicPr>
          <p:nvPr/>
        </p:nvPicPr>
        <p:blipFill>
          <a:blip r:embed="rId4">
            <a:lum bright="82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0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INDICE DE LA ELIMINACIÓN </a:t>
            </a:r>
          </a:p>
        </p:txBody>
      </p:sp>
      <p:sp>
        <p:nvSpPr>
          <p:cNvPr id="210984" name="Line 40"/>
          <p:cNvSpPr>
            <a:spLocks noChangeShapeType="1"/>
          </p:cNvSpPr>
          <p:nvPr/>
        </p:nvSpPr>
        <p:spPr bwMode="auto">
          <a:xfrm>
            <a:off x="1066800" y="838200"/>
            <a:ext cx="70866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210987" name="Object 43"/>
          <p:cNvGraphicFramePr>
            <a:graphicFrameLocks noChangeAspect="1"/>
          </p:cNvGraphicFramePr>
          <p:nvPr/>
        </p:nvGraphicFramePr>
        <p:xfrm>
          <a:off x="304800" y="1143000"/>
          <a:ext cx="8537575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Chart" r:id="rId5" imgW="7700400" imgH="4047840" progId="MSGraph.Chart.8">
                  <p:embed followColorScheme="full"/>
                </p:oleObj>
              </mc:Choice>
              <mc:Fallback>
                <p:oleObj name="Chart" r:id="rId5" imgW="7700400" imgH="4047840" progId="MSGraph.Chart.8">
                  <p:embed followColorScheme="full"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29" r="948" b="-14906"/>
                      <a:stretch>
                        <a:fillRect/>
                      </a:stretch>
                    </p:blipFill>
                    <p:spPr bwMode="auto">
                      <a:xfrm>
                        <a:off x="304800" y="1143000"/>
                        <a:ext cx="8537575" cy="5334000"/>
                      </a:xfrm>
                      <a:prstGeom prst="rect">
                        <a:avLst/>
                      </a:prstGeom>
                      <a:solidFill>
                        <a:srgbClr val="FFFFEB"/>
                      </a:solidFill>
                      <a:ln w="3175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990600" y="1890713"/>
            <a:ext cx="2209800" cy="4495800"/>
            <a:chOff x="624" y="1228"/>
            <a:chExt cx="1392" cy="2804"/>
          </a:xfrm>
        </p:grpSpPr>
        <p:sp>
          <p:nvSpPr>
            <p:cNvPr id="5152" name="Rectangle 45"/>
            <p:cNvSpPr>
              <a:spLocks noChangeArrowheads="1"/>
            </p:cNvSpPr>
            <p:nvPr/>
          </p:nvSpPr>
          <p:spPr bwMode="auto">
            <a:xfrm>
              <a:off x="624" y="3789"/>
              <a:ext cx="1154" cy="243"/>
            </a:xfrm>
            <a:prstGeom prst="rect">
              <a:avLst/>
            </a:prstGeom>
            <a:solidFill>
              <a:srgbClr val="FFFF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1800">
                  <a:solidFill>
                    <a:srgbClr val="FF0000"/>
                  </a:solidFill>
                  <a:cs typeface="Times New Roman" pitchFamily="18" charset="0"/>
                </a:rPr>
                <a:t>ELIMINACIÓN </a:t>
              </a:r>
            </a:p>
          </p:txBody>
        </p:sp>
        <p:sp>
          <p:nvSpPr>
            <p:cNvPr id="5153" name="Line 46"/>
            <p:cNvSpPr>
              <a:spLocks noChangeShapeType="1"/>
            </p:cNvSpPr>
            <p:nvPr/>
          </p:nvSpPr>
          <p:spPr bwMode="auto">
            <a:xfrm>
              <a:off x="626" y="3792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Text Box 47"/>
            <p:cNvSpPr txBox="1">
              <a:spLocks noChangeArrowheads="1"/>
            </p:cNvSpPr>
            <p:nvPr/>
          </p:nvSpPr>
          <p:spPr bwMode="auto">
            <a:xfrm>
              <a:off x="714" y="1228"/>
              <a:ext cx="1302" cy="305"/>
            </a:xfrm>
            <a:prstGeom prst="rect">
              <a:avLst/>
            </a:prstGeom>
            <a:solidFill>
              <a:srgbClr val="FFFFEB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i="1">
                  <a:solidFill>
                    <a:srgbClr val="000000"/>
                  </a:solidFill>
                  <a:cs typeface="Times New Roman" pitchFamily="18" charset="0"/>
                </a:rPr>
                <a:t>PARAR DE BEBER </a:t>
              </a:r>
              <a:r>
                <a:rPr lang="en-US" sz="1600" i="1">
                  <a:solidFill>
                    <a:schemeClr val="tx1"/>
                  </a:solidFill>
                </a:rPr>
                <a:t>– 1:30</a:t>
              </a:r>
            </a:p>
          </p:txBody>
        </p:sp>
        <p:sp>
          <p:nvSpPr>
            <p:cNvPr id="5155" name="Line 48"/>
            <p:cNvSpPr>
              <a:spLocks noChangeShapeType="1"/>
            </p:cNvSpPr>
            <p:nvPr/>
          </p:nvSpPr>
          <p:spPr bwMode="auto">
            <a:xfrm flipV="1">
              <a:off x="660" y="1584"/>
              <a:ext cx="1356" cy="159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56" name="Group 49"/>
            <p:cNvGrpSpPr>
              <a:grpSpLocks/>
            </p:cNvGrpSpPr>
            <p:nvPr/>
          </p:nvGrpSpPr>
          <p:grpSpPr bwMode="auto">
            <a:xfrm>
              <a:off x="626" y="3546"/>
              <a:ext cx="1300" cy="249"/>
              <a:chOff x="718" y="3546"/>
              <a:chExt cx="1300" cy="249"/>
            </a:xfrm>
          </p:grpSpPr>
          <p:sp>
            <p:nvSpPr>
              <p:cNvPr id="5158" name="Rectangle 50"/>
              <p:cNvSpPr>
                <a:spLocks noChangeArrowheads="1"/>
              </p:cNvSpPr>
              <p:nvPr/>
            </p:nvSpPr>
            <p:spPr bwMode="auto">
              <a:xfrm>
                <a:off x="718" y="3546"/>
                <a:ext cx="1154" cy="243"/>
              </a:xfrm>
              <a:prstGeom prst="rect">
                <a:avLst/>
              </a:prstGeom>
              <a:solidFill>
                <a:srgbClr val="FFFF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Font typeface="Monotype Sorts"/>
                  <a:buNone/>
                </a:pPr>
                <a:r>
                  <a:rPr lang="en-US" sz="1800">
                    <a:solidFill>
                      <a:srgbClr val="FF0000"/>
                    </a:solidFill>
                    <a:cs typeface="Times New Roman" pitchFamily="18" charset="0"/>
                  </a:rPr>
                  <a:t>ABSORCIÓN </a:t>
                </a:r>
              </a:p>
            </p:txBody>
          </p:sp>
          <p:sp>
            <p:nvSpPr>
              <p:cNvPr id="5159" name="Line 51"/>
              <p:cNvSpPr>
                <a:spLocks noChangeShapeType="1"/>
              </p:cNvSpPr>
              <p:nvPr/>
            </p:nvSpPr>
            <p:spPr bwMode="auto">
              <a:xfrm>
                <a:off x="720" y="3552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0" name="Rectangle 52"/>
              <p:cNvSpPr>
                <a:spLocks noChangeArrowheads="1"/>
              </p:cNvSpPr>
              <p:nvPr/>
            </p:nvSpPr>
            <p:spPr bwMode="auto">
              <a:xfrm>
                <a:off x="1824" y="3552"/>
                <a:ext cx="194" cy="243"/>
              </a:xfrm>
              <a:prstGeom prst="rect">
                <a:avLst/>
              </a:prstGeom>
              <a:solidFill>
                <a:srgbClr val="FFFF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Font typeface="Monotype Sorts"/>
                  <a:buNone/>
                </a:pPr>
                <a:r>
                  <a:rPr lang="en-US" sz="1800">
                    <a:solidFill>
                      <a:srgbClr val="FF0000"/>
                    </a:solidFill>
                  </a:rPr>
                  <a:t>&gt;</a:t>
                </a:r>
              </a:p>
            </p:txBody>
          </p:sp>
        </p:grpSp>
        <p:sp>
          <p:nvSpPr>
            <p:cNvPr id="5157" name="Rectangle 53"/>
            <p:cNvSpPr>
              <a:spLocks noChangeArrowheads="1"/>
            </p:cNvSpPr>
            <p:nvPr/>
          </p:nvSpPr>
          <p:spPr bwMode="auto">
            <a:xfrm>
              <a:off x="1728" y="3789"/>
              <a:ext cx="194" cy="243"/>
            </a:xfrm>
            <a:prstGeom prst="rect">
              <a:avLst/>
            </a:prstGeom>
            <a:solidFill>
              <a:srgbClr val="FFFF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1800">
                  <a:solidFill>
                    <a:srgbClr val="FF0000"/>
                  </a:solidFill>
                </a:rPr>
                <a:t>&gt;</a:t>
              </a:r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3200400" y="1966913"/>
            <a:ext cx="2514600" cy="4440237"/>
            <a:chOff x="2016" y="1248"/>
            <a:chExt cx="1584" cy="2797"/>
          </a:xfrm>
        </p:grpSpPr>
        <p:sp>
          <p:nvSpPr>
            <p:cNvPr id="5148" name="Text Box 55"/>
            <p:cNvSpPr txBox="1">
              <a:spLocks noChangeArrowheads="1"/>
            </p:cNvSpPr>
            <p:nvPr/>
          </p:nvSpPr>
          <p:spPr bwMode="auto">
            <a:xfrm>
              <a:off x="2239" y="1248"/>
              <a:ext cx="1361" cy="173"/>
            </a:xfrm>
            <a:prstGeom prst="rect">
              <a:avLst/>
            </a:prstGeom>
            <a:solidFill>
              <a:srgbClr val="FFFFEB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i="1">
                  <a:solidFill>
                    <a:schemeClr val="tx1"/>
                  </a:solidFill>
                </a:rPr>
                <a:t>.16 = </a:t>
              </a:r>
              <a:r>
                <a:rPr lang="en-US" sz="1800" i="1">
                  <a:solidFill>
                    <a:srgbClr val="000000"/>
                  </a:solidFill>
                  <a:cs typeface="Times New Roman" pitchFamily="18" charset="0"/>
                </a:rPr>
                <a:t>PICO </a:t>
              </a:r>
              <a:r>
                <a:rPr lang="en-US" sz="1800" i="1">
                  <a:solidFill>
                    <a:schemeClr val="tx1"/>
                  </a:solidFill>
                </a:rPr>
                <a:t> – 2:00</a:t>
              </a:r>
            </a:p>
          </p:txBody>
        </p:sp>
        <p:sp>
          <p:nvSpPr>
            <p:cNvPr id="5149" name="Line 56"/>
            <p:cNvSpPr>
              <a:spLocks noChangeShapeType="1"/>
            </p:cNvSpPr>
            <p:nvPr/>
          </p:nvSpPr>
          <p:spPr bwMode="auto">
            <a:xfrm flipV="1">
              <a:off x="2016" y="1405"/>
              <a:ext cx="144" cy="14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Line 57"/>
            <p:cNvSpPr>
              <a:spLocks noChangeShapeType="1"/>
            </p:cNvSpPr>
            <p:nvPr/>
          </p:nvSpPr>
          <p:spPr bwMode="auto">
            <a:xfrm>
              <a:off x="2160" y="3554"/>
              <a:ext cx="0" cy="19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1" name="Rectangle 58"/>
            <p:cNvSpPr>
              <a:spLocks noChangeArrowheads="1"/>
            </p:cNvSpPr>
            <p:nvPr/>
          </p:nvSpPr>
          <p:spPr bwMode="auto">
            <a:xfrm>
              <a:off x="2016" y="3798"/>
              <a:ext cx="194" cy="247"/>
            </a:xfrm>
            <a:prstGeom prst="rect">
              <a:avLst/>
            </a:prstGeom>
            <a:solidFill>
              <a:srgbClr val="FFFF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1800">
                  <a:solidFill>
                    <a:srgbClr val="FF0000"/>
                  </a:solidFill>
                </a:rPr>
                <a:t>&gt;</a:t>
              </a:r>
            </a:p>
          </p:txBody>
        </p: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3429000" y="2195513"/>
            <a:ext cx="5029200" cy="4211637"/>
            <a:chOff x="2160" y="1450"/>
            <a:chExt cx="3168" cy="2595"/>
          </a:xfrm>
        </p:grpSpPr>
        <p:sp>
          <p:nvSpPr>
            <p:cNvPr id="5141" name="Text Box 60"/>
            <p:cNvSpPr txBox="1">
              <a:spLocks noChangeArrowheads="1"/>
            </p:cNvSpPr>
            <p:nvPr/>
          </p:nvSpPr>
          <p:spPr bwMode="auto">
            <a:xfrm>
              <a:off x="3825" y="1882"/>
              <a:ext cx="1503" cy="302"/>
            </a:xfrm>
            <a:prstGeom prst="rect">
              <a:avLst/>
            </a:prstGeom>
            <a:solidFill>
              <a:srgbClr val="FFFFEB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i="1">
                  <a:solidFill>
                    <a:schemeClr val="tx1"/>
                  </a:solidFill>
                </a:rPr>
                <a:t>.08 = LEGALMENTE </a:t>
              </a:r>
              <a:r>
                <a:rPr lang="en-US" sz="1600" i="1">
                  <a:solidFill>
                    <a:srgbClr val="000000"/>
                  </a:solidFill>
                  <a:cs typeface="Times New Roman" pitchFamily="18" charset="0"/>
                </a:rPr>
                <a:t>INTOXICADO </a:t>
              </a:r>
              <a:r>
                <a:rPr lang="en-US" sz="1600" i="1">
                  <a:solidFill>
                    <a:schemeClr val="tx1"/>
                  </a:solidFill>
                </a:rPr>
                <a:t>– 7:30</a:t>
              </a:r>
            </a:p>
          </p:txBody>
        </p:sp>
        <p:sp>
          <p:nvSpPr>
            <p:cNvPr id="5142" name="Line 61"/>
            <p:cNvSpPr>
              <a:spLocks noChangeShapeType="1"/>
            </p:cNvSpPr>
            <p:nvPr/>
          </p:nvSpPr>
          <p:spPr bwMode="auto">
            <a:xfrm>
              <a:off x="2160" y="1450"/>
              <a:ext cx="1632" cy="81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Rectangle 62"/>
            <p:cNvSpPr>
              <a:spLocks noChangeArrowheads="1"/>
            </p:cNvSpPr>
            <p:nvPr/>
          </p:nvSpPr>
          <p:spPr bwMode="auto">
            <a:xfrm>
              <a:off x="2350" y="3792"/>
              <a:ext cx="194" cy="243"/>
            </a:xfrm>
            <a:prstGeom prst="rect">
              <a:avLst/>
            </a:prstGeom>
            <a:solidFill>
              <a:srgbClr val="FFFF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1800">
                  <a:solidFill>
                    <a:srgbClr val="FF0000"/>
                  </a:solidFill>
                </a:rPr>
                <a:t>&gt;</a:t>
              </a:r>
            </a:p>
          </p:txBody>
        </p:sp>
        <p:sp>
          <p:nvSpPr>
            <p:cNvPr id="5144" name="Rectangle 63"/>
            <p:cNvSpPr>
              <a:spLocks noChangeArrowheads="1"/>
            </p:cNvSpPr>
            <p:nvPr/>
          </p:nvSpPr>
          <p:spPr bwMode="auto">
            <a:xfrm>
              <a:off x="2686" y="3796"/>
              <a:ext cx="194" cy="243"/>
            </a:xfrm>
            <a:prstGeom prst="rect">
              <a:avLst/>
            </a:prstGeom>
            <a:solidFill>
              <a:srgbClr val="FFFF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1800">
                  <a:solidFill>
                    <a:srgbClr val="FF0000"/>
                  </a:solidFill>
                </a:rPr>
                <a:t>&gt;</a:t>
              </a:r>
            </a:p>
          </p:txBody>
        </p:sp>
        <p:sp>
          <p:nvSpPr>
            <p:cNvPr id="5145" name="Rectangle 64"/>
            <p:cNvSpPr>
              <a:spLocks noChangeArrowheads="1"/>
            </p:cNvSpPr>
            <p:nvPr/>
          </p:nvSpPr>
          <p:spPr bwMode="auto">
            <a:xfrm>
              <a:off x="3022" y="3796"/>
              <a:ext cx="194" cy="243"/>
            </a:xfrm>
            <a:prstGeom prst="rect">
              <a:avLst/>
            </a:prstGeom>
            <a:solidFill>
              <a:srgbClr val="FFFF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1800">
                  <a:solidFill>
                    <a:srgbClr val="FF0000"/>
                  </a:solidFill>
                </a:rPr>
                <a:t>&gt;</a:t>
              </a:r>
            </a:p>
          </p:txBody>
        </p:sp>
        <p:sp>
          <p:nvSpPr>
            <p:cNvPr id="5146" name="Rectangle 65"/>
            <p:cNvSpPr>
              <a:spLocks noChangeArrowheads="1"/>
            </p:cNvSpPr>
            <p:nvPr/>
          </p:nvSpPr>
          <p:spPr bwMode="auto">
            <a:xfrm>
              <a:off x="3358" y="3799"/>
              <a:ext cx="194" cy="243"/>
            </a:xfrm>
            <a:prstGeom prst="rect">
              <a:avLst/>
            </a:prstGeom>
            <a:solidFill>
              <a:srgbClr val="FFFF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1800">
                  <a:solidFill>
                    <a:srgbClr val="FF0000"/>
                  </a:solidFill>
                </a:rPr>
                <a:t>&gt;</a:t>
              </a:r>
            </a:p>
          </p:txBody>
        </p:sp>
        <p:sp>
          <p:nvSpPr>
            <p:cNvPr id="5147" name="Rectangle 66"/>
            <p:cNvSpPr>
              <a:spLocks noChangeArrowheads="1"/>
            </p:cNvSpPr>
            <p:nvPr/>
          </p:nvSpPr>
          <p:spPr bwMode="auto">
            <a:xfrm>
              <a:off x="3696" y="3802"/>
              <a:ext cx="194" cy="243"/>
            </a:xfrm>
            <a:prstGeom prst="rect">
              <a:avLst/>
            </a:prstGeom>
            <a:solidFill>
              <a:srgbClr val="FFFF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1800">
                  <a:solidFill>
                    <a:srgbClr val="FF0000"/>
                  </a:solidFill>
                </a:rPr>
                <a:t>&gt;</a:t>
              </a: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4495800" y="3505200"/>
            <a:ext cx="2701925" cy="2974975"/>
            <a:chOff x="2810" y="2208"/>
            <a:chExt cx="1702" cy="1874"/>
          </a:xfrm>
        </p:grpSpPr>
        <p:sp>
          <p:nvSpPr>
            <p:cNvPr id="5138" name="Text Box 68"/>
            <p:cNvSpPr txBox="1">
              <a:spLocks noChangeArrowheads="1"/>
            </p:cNvSpPr>
            <p:nvPr/>
          </p:nvSpPr>
          <p:spPr bwMode="auto">
            <a:xfrm>
              <a:off x="2810" y="2769"/>
              <a:ext cx="1702" cy="134"/>
            </a:xfrm>
            <a:prstGeom prst="rect">
              <a:avLst/>
            </a:prstGeom>
            <a:solidFill>
              <a:srgbClr val="FFFFEB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i="1">
                  <a:solidFill>
                    <a:schemeClr val="tx1"/>
                  </a:solidFill>
                </a:rPr>
                <a:t>.05 = PERJUDICADO  – 9:30</a:t>
              </a:r>
            </a:p>
          </p:txBody>
        </p:sp>
        <p:sp>
          <p:nvSpPr>
            <p:cNvPr id="5139" name="Line 69"/>
            <p:cNvSpPr>
              <a:spLocks noChangeShapeType="1"/>
            </p:cNvSpPr>
            <p:nvPr/>
          </p:nvSpPr>
          <p:spPr bwMode="auto">
            <a:xfrm>
              <a:off x="3786" y="2208"/>
              <a:ext cx="582" cy="44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Rectangle 70"/>
            <p:cNvSpPr>
              <a:spLocks noChangeArrowheads="1"/>
            </p:cNvSpPr>
            <p:nvPr/>
          </p:nvSpPr>
          <p:spPr bwMode="auto">
            <a:xfrm>
              <a:off x="4025" y="3792"/>
              <a:ext cx="193" cy="290"/>
            </a:xfrm>
            <a:prstGeom prst="rect">
              <a:avLst/>
            </a:prstGeom>
            <a:solidFill>
              <a:srgbClr val="FFFF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1800">
                  <a:solidFill>
                    <a:srgbClr val="FF0000"/>
                  </a:solidFill>
                </a:rPr>
                <a:t>&gt;</a:t>
              </a:r>
            </a:p>
          </p:txBody>
        </p:sp>
      </p:grpSp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6934200" y="4176713"/>
            <a:ext cx="1752600" cy="2225675"/>
            <a:chOff x="4320" y="2602"/>
            <a:chExt cx="1152" cy="1440"/>
          </a:xfrm>
        </p:grpSpPr>
        <p:sp>
          <p:nvSpPr>
            <p:cNvPr id="5133" name="Line 72"/>
            <p:cNvSpPr>
              <a:spLocks noChangeShapeType="1"/>
            </p:cNvSpPr>
            <p:nvPr/>
          </p:nvSpPr>
          <p:spPr bwMode="auto">
            <a:xfrm>
              <a:off x="4320" y="2602"/>
              <a:ext cx="1096" cy="555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Rectangle 73"/>
            <p:cNvSpPr>
              <a:spLocks noChangeArrowheads="1"/>
            </p:cNvSpPr>
            <p:nvPr/>
          </p:nvSpPr>
          <p:spPr bwMode="auto">
            <a:xfrm>
              <a:off x="4368" y="3788"/>
              <a:ext cx="211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1800">
                  <a:solidFill>
                    <a:srgbClr val="FF0000"/>
                  </a:solidFill>
                </a:rPr>
                <a:t>&gt;</a:t>
              </a:r>
            </a:p>
          </p:txBody>
        </p:sp>
        <p:sp>
          <p:nvSpPr>
            <p:cNvPr id="5135" name="Rectangle 74"/>
            <p:cNvSpPr>
              <a:spLocks noChangeArrowheads="1"/>
            </p:cNvSpPr>
            <p:nvPr/>
          </p:nvSpPr>
          <p:spPr bwMode="auto">
            <a:xfrm>
              <a:off x="4704" y="3791"/>
              <a:ext cx="211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1800">
                  <a:solidFill>
                    <a:srgbClr val="FF0000"/>
                  </a:solidFill>
                </a:rPr>
                <a:t>&gt;</a:t>
              </a:r>
            </a:p>
          </p:txBody>
        </p:sp>
        <p:sp>
          <p:nvSpPr>
            <p:cNvPr id="5136" name="Rectangle 75"/>
            <p:cNvSpPr>
              <a:spLocks noChangeArrowheads="1"/>
            </p:cNvSpPr>
            <p:nvPr/>
          </p:nvSpPr>
          <p:spPr bwMode="auto">
            <a:xfrm>
              <a:off x="5040" y="3791"/>
              <a:ext cx="212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1800">
                  <a:solidFill>
                    <a:srgbClr val="FF0000"/>
                  </a:solidFill>
                </a:rPr>
                <a:t>&gt;</a:t>
              </a:r>
            </a:p>
          </p:txBody>
        </p:sp>
        <p:sp>
          <p:nvSpPr>
            <p:cNvPr id="5137" name="Line 76"/>
            <p:cNvSpPr>
              <a:spLocks noChangeShapeType="1"/>
            </p:cNvSpPr>
            <p:nvPr/>
          </p:nvSpPr>
          <p:spPr bwMode="auto">
            <a:xfrm>
              <a:off x="5472" y="3788"/>
              <a:ext cx="0" cy="19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0986" name="Text Box 42"/>
          <p:cNvSpPr txBox="1">
            <a:spLocks noChangeArrowheads="1"/>
          </p:cNvSpPr>
          <p:nvPr/>
        </p:nvSpPr>
        <p:spPr bwMode="auto">
          <a:xfrm>
            <a:off x="347663" y="1143000"/>
            <a:ext cx="871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</a:rPr>
              <a:t>BAC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132" name="Text Box 80"/>
          <p:cNvSpPr txBox="1">
            <a:spLocks noChangeArrowheads="1"/>
          </p:cNvSpPr>
          <p:nvPr/>
        </p:nvSpPr>
        <p:spPr bwMode="auto">
          <a:xfrm>
            <a:off x="8458200" y="6400800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 23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1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10987" grpId="0"/>
      <p:bldP spid="21098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ALCOHOL Y SU CEREBRO 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49275" y="1143000"/>
            <a:ext cx="3336925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Secuencia de</a:t>
            </a:r>
          </a:p>
          <a:p>
            <a:pPr algn="ctr" eaLnBrk="0" hangingPunct="0"/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Crecimiento Mental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72000" y="1143000"/>
            <a:ext cx="4205288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Progresión de los efectos sedativos del alcohol 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533400" y="1981200"/>
          <a:ext cx="3505200" cy="341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Bitmap Image" r:id="rId4" imgW="3742857" imgH="3591426" progId="PBrush">
                  <p:embed/>
                </p:oleObj>
              </mc:Choice>
              <mc:Fallback>
                <p:oleObj name="Bitmap Image" r:id="rId4" imgW="3742857" imgH="3591426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81200"/>
                        <a:ext cx="3505200" cy="3411538"/>
                      </a:xfrm>
                      <a:prstGeom prst="rect">
                        <a:avLst/>
                      </a:prstGeom>
                      <a:solidFill>
                        <a:srgbClr val="0000F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Freeform 6"/>
          <p:cNvSpPr>
            <a:spLocks/>
          </p:cNvSpPr>
          <p:nvPr/>
        </p:nvSpPr>
        <p:spPr bwMode="auto">
          <a:xfrm>
            <a:off x="457200" y="2057400"/>
            <a:ext cx="3733800" cy="4343400"/>
          </a:xfrm>
          <a:custGeom>
            <a:avLst/>
            <a:gdLst>
              <a:gd name="T0" fmla="*/ 2147483647 w 4705"/>
              <a:gd name="T1" fmla="*/ 2147483647 h 5857"/>
              <a:gd name="T2" fmla="*/ 2147483647 w 4705"/>
              <a:gd name="T3" fmla="*/ 2147483647 h 5857"/>
              <a:gd name="T4" fmla="*/ 2147483647 w 4705"/>
              <a:gd name="T5" fmla="*/ 2147483647 h 5857"/>
              <a:gd name="T6" fmla="*/ 2147483647 w 4705"/>
              <a:gd name="T7" fmla="*/ 2147483647 h 5857"/>
              <a:gd name="T8" fmla="*/ 2147483647 w 4705"/>
              <a:gd name="T9" fmla="*/ 2147483647 h 5857"/>
              <a:gd name="T10" fmla="*/ 2147483647 w 4705"/>
              <a:gd name="T11" fmla="*/ 2147483647 h 5857"/>
              <a:gd name="T12" fmla="*/ 2147483647 w 4705"/>
              <a:gd name="T13" fmla="*/ 2147483647 h 5857"/>
              <a:gd name="T14" fmla="*/ 2147483647 w 4705"/>
              <a:gd name="T15" fmla="*/ 2147483647 h 5857"/>
              <a:gd name="T16" fmla="*/ 2147483647 w 4705"/>
              <a:gd name="T17" fmla="*/ 2147483647 h 5857"/>
              <a:gd name="T18" fmla="*/ 2147483647 w 4705"/>
              <a:gd name="T19" fmla="*/ 2147483647 h 5857"/>
              <a:gd name="T20" fmla="*/ 2147483647 w 4705"/>
              <a:gd name="T21" fmla="*/ 2147483647 h 5857"/>
              <a:gd name="T22" fmla="*/ 2147483647 w 4705"/>
              <a:gd name="T23" fmla="*/ 2147483647 h 5857"/>
              <a:gd name="T24" fmla="*/ 2147483647 w 4705"/>
              <a:gd name="T25" fmla="*/ 2147483647 h 5857"/>
              <a:gd name="T26" fmla="*/ 2147483647 w 4705"/>
              <a:gd name="T27" fmla="*/ 2147483647 h 5857"/>
              <a:gd name="T28" fmla="*/ 2147483647 w 4705"/>
              <a:gd name="T29" fmla="*/ 2147483647 h 5857"/>
              <a:gd name="T30" fmla="*/ 2147483647 w 4705"/>
              <a:gd name="T31" fmla="*/ 2147483647 h 5857"/>
              <a:gd name="T32" fmla="*/ 2147483647 w 4705"/>
              <a:gd name="T33" fmla="*/ 2147483647 h 5857"/>
              <a:gd name="T34" fmla="*/ 2147483647 w 4705"/>
              <a:gd name="T35" fmla="*/ 2147483647 h 5857"/>
              <a:gd name="T36" fmla="*/ 2147483647 w 4705"/>
              <a:gd name="T37" fmla="*/ 2147483647 h 5857"/>
              <a:gd name="T38" fmla="*/ 2147483647 w 4705"/>
              <a:gd name="T39" fmla="*/ 2147483647 h 5857"/>
              <a:gd name="T40" fmla="*/ 2147483647 w 4705"/>
              <a:gd name="T41" fmla="*/ 2147483647 h 5857"/>
              <a:gd name="T42" fmla="*/ 2147483647 w 4705"/>
              <a:gd name="T43" fmla="*/ 2147483647 h 5857"/>
              <a:gd name="T44" fmla="*/ 2147483647 w 4705"/>
              <a:gd name="T45" fmla="*/ 2147483647 h 5857"/>
              <a:gd name="T46" fmla="*/ 2147483647 w 4705"/>
              <a:gd name="T47" fmla="*/ 2147483647 h 5857"/>
              <a:gd name="T48" fmla="*/ 2147483647 w 4705"/>
              <a:gd name="T49" fmla="*/ 2147483647 h 5857"/>
              <a:gd name="T50" fmla="*/ 2147483647 w 4705"/>
              <a:gd name="T51" fmla="*/ 2147483647 h 5857"/>
              <a:gd name="T52" fmla="*/ 2147483647 w 4705"/>
              <a:gd name="T53" fmla="*/ 2147483647 h 5857"/>
              <a:gd name="T54" fmla="*/ 2147483647 w 4705"/>
              <a:gd name="T55" fmla="*/ 2147483647 h 5857"/>
              <a:gd name="T56" fmla="*/ 2147483647 w 4705"/>
              <a:gd name="T57" fmla="*/ 2147483647 h 5857"/>
              <a:gd name="T58" fmla="*/ 2147483647 w 4705"/>
              <a:gd name="T59" fmla="*/ 2147483647 h 5857"/>
              <a:gd name="T60" fmla="*/ 2147483647 w 4705"/>
              <a:gd name="T61" fmla="*/ 2147483647 h 5857"/>
              <a:gd name="T62" fmla="*/ 2147483647 w 4705"/>
              <a:gd name="T63" fmla="*/ 2147483647 h 5857"/>
              <a:gd name="T64" fmla="*/ 2147483647 w 4705"/>
              <a:gd name="T65" fmla="*/ 2147483647 h 5857"/>
              <a:gd name="T66" fmla="*/ 2147483647 w 4705"/>
              <a:gd name="T67" fmla="*/ 2147483647 h 5857"/>
              <a:gd name="T68" fmla="*/ 2147483647 w 4705"/>
              <a:gd name="T69" fmla="*/ 2147483647 h 5857"/>
              <a:gd name="T70" fmla="*/ 2147483647 w 4705"/>
              <a:gd name="T71" fmla="*/ 2147483647 h 5857"/>
              <a:gd name="T72" fmla="*/ 2147483647 w 4705"/>
              <a:gd name="T73" fmla="*/ 2147483647 h 5857"/>
              <a:gd name="T74" fmla="*/ 2147483647 w 4705"/>
              <a:gd name="T75" fmla="*/ 2147483647 h 5857"/>
              <a:gd name="T76" fmla="*/ 2147483647 w 4705"/>
              <a:gd name="T77" fmla="*/ 2147483647 h 5857"/>
              <a:gd name="T78" fmla="*/ 2147483647 w 4705"/>
              <a:gd name="T79" fmla="*/ 2147483647 h 5857"/>
              <a:gd name="T80" fmla="*/ 2147483647 w 4705"/>
              <a:gd name="T81" fmla="*/ 2147483647 h 5857"/>
              <a:gd name="T82" fmla="*/ 2147483647 w 4705"/>
              <a:gd name="T83" fmla="*/ 2147483647 h 5857"/>
              <a:gd name="T84" fmla="*/ 2147483647 w 4705"/>
              <a:gd name="T85" fmla="*/ 2147483647 h 5857"/>
              <a:gd name="T86" fmla="*/ 2147483647 w 4705"/>
              <a:gd name="T87" fmla="*/ 2147483647 h 5857"/>
              <a:gd name="T88" fmla="*/ 2147483647 w 4705"/>
              <a:gd name="T89" fmla="*/ 2147483647 h 5857"/>
              <a:gd name="T90" fmla="*/ 2147483647 w 4705"/>
              <a:gd name="T91" fmla="*/ 2147483647 h 5857"/>
              <a:gd name="T92" fmla="*/ 2147483647 w 4705"/>
              <a:gd name="T93" fmla="*/ 2147483647 h 5857"/>
              <a:gd name="T94" fmla="*/ 2147483647 w 4705"/>
              <a:gd name="T95" fmla="*/ 2147483647 h 5857"/>
              <a:gd name="T96" fmla="*/ 2147483647 w 4705"/>
              <a:gd name="T97" fmla="*/ 2147483647 h 5857"/>
              <a:gd name="T98" fmla="*/ 2147483647 w 4705"/>
              <a:gd name="T99" fmla="*/ 2147483647 h 5857"/>
              <a:gd name="T100" fmla="*/ 2147483647 w 4705"/>
              <a:gd name="T101" fmla="*/ 2147483647 h 5857"/>
              <a:gd name="T102" fmla="*/ 2147483647 w 4705"/>
              <a:gd name="T103" fmla="*/ 2147483647 h 5857"/>
              <a:gd name="T104" fmla="*/ 2147483647 w 4705"/>
              <a:gd name="T105" fmla="*/ 2147483647 h 5857"/>
              <a:gd name="T106" fmla="*/ 2147483647 w 4705"/>
              <a:gd name="T107" fmla="*/ 2147483647 h 5857"/>
              <a:gd name="T108" fmla="*/ 2147483647 w 4705"/>
              <a:gd name="T109" fmla="*/ 2147483647 h 5857"/>
              <a:gd name="T110" fmla="*/ 0 w 4705"/>
              <a:gd name="T111" fmla="*/ 2147483647 h 5857"/>
              <a:gd name="T112" fmla="*/ 2147483647 w 4705"/>
              <a:gd name="T113" fmla="*/ 2147483647 h 5857"/>
              <a:gd name="T114" fmla="*/ 2147483647 w 4705"/>
              <a:gd name="T115" fmla="*/ 2147483647 h 5857"/>
              <a:gd name="T116" fmla="*/ 2147483647 w 4705"/>
              <a:gd name="T117" fmla="*/ 2147483647 h 5857"/>
              <a:gd name="T118" fmla="*/ 2147483647 w 4705"/>
              <a:gd name="T119" fmla="*/ 2147483647 h 5857"/>
              <a:gd name="T120" fmla="*/ 2147483647 w 4705"/>
              <a:gd name="T121" fmla="*/ 2147483647 h 58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05"/>
              <a:gd name="T184" fmla="*/ 0 h 5857"/>
              <a:gd name="T185" fmla="*/ 4705 w 4705"/>
              <a:gd name="T186" fmla="*/ 5857 h 585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05" h="5857">
                <a:moveTo>
                  <a:pt x="1940" y="24"/>
                </a:moveTo>
                <a:lnTo>
                  <a:pt x="2180" y="0"/>
                </a:lnTo>
                <a:lnTo>
                  <a:pt x="2426" y="2"/>
                </a:lnTo>
                <a:lnTo>
                  <a:pt x="2673" y="24"/>
                </a:lnTo>
                <a:lnTo>
                  <a:pt x="2920" y="70"/>
                </a:lnTo>
                <a:lnTo>
                  <a:pt x="3159" y="133"/>
                </a:lnTo>
                <a:lnTo>
                  <a:pt x="3393" y="222"/>
                </a:lnTo>
                <a:lnTo>
                  <a:pt x="3616" y="327"/>
                </a:lnTo>
                <a:lnTo>
                  <a:pt x="3825" y="458"/>
                </a:lnTo>
                <a:lnTo>
                  <a:pt x="3949" y="567"/>
                </a:lnTo>
                <a:lnTo>
                  <a:pt x="4056" y="708"/>
                </a:lnTo>
                <a:lnTo>
                  <a:pt x="4144" y="871"/>
                </a:lnTo>
                <a:lnTo>
                  <a:pt x="4218" y="1052"/>
                </a:lnTo>
                <a:lnTo>
                  <a:pt x="4277" y="1240"/>
                </a:lnTo>
                <a:lnTo>
                  <a:pt x="4328" y="1434"/>
                </a:lnTo>
                <a:lnTo>
                  <a:pt x="4370" y="1623"/>
                </a:lnTo>
                <a:lnTo>
                  <a:pt x="4409" y="1805"/>
                </a:lnTo>
                <a:lnTo>
                  <a:pt x="4413" y="1855"/>
                </a:lnTo>
                <a:lnTo>
                  <a:pt x="4409" y="1895"/>
                </a:lnTo>
                <a:lnTo>
                  <a:pt x="4398" y="1924"/>
                </a:lnTo>
                <a:lnTo>
                  <a:pt x="4381" y="1952"/>
                </a:lnTo>
                <a:lnTo>
                  <a:pt x="4359" y="1978"/>
                </a:lnTo>
                <a:lnTo>
                  <a:pt x="4337" y="2008"/>
                </a:lnTo>
                <a:lnTo>
                  <a:pt x="4313" y="2045"/>
                </a:lnTo>
                <a:lnTo>
                  <a:pt x="4293" y="2095"/>
                </a:lnTo>
                <a:lnTo>
                  <a:pt x="4284" y="2117"/>
                </a:lnTo>
                <a:lnTo>
                  <a:pt x="4278" y="2143"/>
                </a:lnTo>
                <a:lnTo>
                  <a:pt x="4273" y="2168"/>
                </a:lnTo>
                <a:lnTo>
                  <a:pt x="4273" y="2196"/>
                </a:lnTo>
                <a:lnTo>
                  <a:pt x="4273" y="2222"/>
                </a:lnTo>
                <a:lnTo>
                  <a:pt x="4277" y="2250"/>
                </a:lnTo>
                <a:lnTo>
                  <a:pt x="4282" y="2274"/>
                </a:lnTo>
                <a:lnTo>
                  <a:pt x="4293" y="2297"/>
                </a:lnTo>
                <a:lnTo>
                  <a:pt x="4330" y="2371"/>
                </a:lnTo>
                <a:lnTo>
                  <a:pt x="4365" y="2430"/>
                </a:lnTo>
                <a:lnTo>
                  <a:pt x="4396" y="2480"/>
                </a:lnTo>
                <a:lnTo>
                  <a:pt x="4427" y="2524"/>
                </a:lnTo>
                <a:lnTo>
                  <a:pt x="4459" y="2563"/>
                </a:lnTo>
                <a:lnTo>
                  <a:pt x="4494" y="2609"/>
                </a:lnTo>
                <a:lnTo>
                  <a:pt x="4534" y="2660"/>
                </a:lnTo>
                <a:lnTo>
                  <a:pt x="4580" y="2726"/>
                </a:lnTo>
                <a:lnTo>
                  <a:pt x="4602" y="2756"/>
                </a:lnTo>
                <a:lnTo>
                  <a:pt x="4626" y="2789"/>
                </a:lnTo>
                <a:lnTo>
                  <a:pt x="4650" y="2825"/>
                </a:lnTo>
                <a:lnTo>
                  <a:pt x="4672" y="2861"/>
                </a:lnTo>
                <a:lnTo>
                  <a:pt x="4689" y="2897"/>
                </a:lnTo>
                <a:lnTo>
                  <a:pt x="4700" y="2932"/>
                </a:lnTo>
                <a:lnTo>
                  <a:pt x="4705" y="2966"/>
                </a:lnTo>
                <a:lnTo>
                  <a:pt x="4702" y="3002"/>
                </a:lnTo>
                <a:lnTo>
                  <a:pt x="4674" y="3047"/>
                </a:lnTo>
                <a:lnTo>
                  <a:pt x="4635" y="3083"/>
                </a:lnTo>
                <a:lnTo>
                  <a:pt x="4588" y="3107"/>
                </a:lnTo>
                <a:lnTo>
                  <a:pt x="4536" y="3129"/>
                </a:lnTo>
                <a:lnTo>
                  <a:pt x="4483" y="3147"/>
                </a:lnTo>
                <a:lnTo>
                  <a:pt x="4433" y="3170"/>
                </a:lnTo>
                <a:lnTo>
                  <a:pt x="4391" y="3202"/>
                </a:lnTo>
                <a:lnTo>
                  <a:pt x="4359" y="3246"/>
                </a:lnTo>
                <a:lnTo>
                  <a:pt x="4345" y="3277"/>
                </a:lnTo>
                <a:lnTo>
                  <a:pt x="4341" y="3313"/>
                </a:lnTo>
                <a:lnTo>
                  <a:pt x="4345" y="3345"/>
                </a:lnTo>
                <a:lnTo>
                  <a:pt x="4358" y="3381"/>
                </a:lnTo>
                <a:lnTo>
                  <a:pt x="4372" y="3414"/>
                </a:lnTo>
                <a:lnTo>
                  <a:pt x="4392" y="3448"/>
                </a:lnTo>
                <a:lnTo>
                  <a:pt x="4413" y="3484"/>
                </a:lnTo>
                <a:lnTo>
                  <a:pt x="4435" y="3521"/>
                </a:lnTo>
                <a:lnTo>
                  <a:pt x="4448" y="3557"/>
                </a:lnTo>
                <a:lnTo>
                  <a:pt x="4444" y="3593"/>
                </a:lnTo>
                <a:lnTo>
                  <a:pt x="4422" y="3623"/>
                </a:lnTo>
                <a:lnTo>
                  <a:pt x="4392" y="3652"/>
                </a:lnTo>
                <a:lnTo>
                  <a:pt x="4356" y="3676"/>
                </a:lnTo>
                <a:lnTo>
                  <a:pt x="4319" y="3696"/>
                </a:lnTo>
                <a:lnTo>
                  <a:pt x="4288" y="3710"/>
                </a:lnTo>
                <a:lnTo>
                  <a:pt x="4267" y="3720"/>
                </a:lnTo>
                <a:lnTo>
                  <a:pt x="4291" y="3728"/>
                </a:lnTo>
                <a:lnTo>
                  <a:pt x="4319" y="3738"/>
                </a:lnTo>
                <a:lnTo>
                  <a:pt x="4343" y="3744"/>
                </a:lnTo>
                <a:lnTo>
                  <a:pt x="4369" y="3756"/>
                </a:lnTo>
                <a:lnTo>
                  <a:pt x="4389" y="3765"/>
                </a:lnTo>
                <a:lnTo>
                  <a:pt x="4404" y="3781"/>
                </a:lnTo>
                <a:lnTo>
                  <a:pt x="4413" y="3801"/>
                </a:lnTo>
                <a:lnTo>
                  <a:pt x="4416" y="3831"/>
                </a:lnTo>
                <a:lnTo>
                  <a:pt x="4409" y="3849"/>
                </a:lnTo>
                <a:lnTo>
                  <a:pt x="4396" y="3871"/>
                </a:lnTo>
                <a:lnTo>
                  <a:pt x="4380" y="3892"/>
                </a:lnTo>
                <a:lnTo>
                  <a:pt x="4363" y="3916"/>
                </a:lnTo>
                <a:lnTo>
                  <a:pt x="4343" y="3938"/>
                </a:lnTo>
                <a:lnTo>
                  <a:pt x="4328" y="3960"/>
                </a:lnTo>
                <a:lnTo>
                  <a:pt x="4319" y="3982"/>
                </a:lnTo>
                <a:lnTo>
                  <a:pt x="4315" y="4006"/>
                </a:lnTo>
                <a:lnTo>
                  <a:pt x="4319" y="4045"/>
                </a:lnTo>
                <a:lnTo>
                  <a:pt x="4334" y="4087"/>
                </a:lnTo>
                <a:lnTo>
                  <a:pt x="4354" y="4125"/>
                </a:lnTo>
                <a:lnTo>
                  <a:pt x="4378" y="4162"/>
                </a:lnTo>
                <a:lnTo>
                  <a:pt x="4400" y="4198"/>
                </a:lnTo>
                <a:lnTo>
                  <a:pt x="4420" y="4236"/>
                </a:lnTo>
                <a:lnTo>
                  <a:pt x="4433" y="4275"/>
                </a:lnTo>
                <a:lnTo>
                  <a:pt x="4439" y="4319"/>
                </a:lnTo>
                <a:lnTo>
                  <a:pt x="4433" y="4355"/>
                </a:lnTo>
                <a:lnTo>
                  <a:pt x="4420" y="4404"/>
                </a:lnTo>
                <a:lnTo>
                  <a:pt x="4400" y="4460"/>
                </a:lnTo>
                <a:lnTo>
                  <a:pt x="4376" y="4521"/>
                </a:lnTo>
                <a:lnTo>
                  <a:pt x="4346" y="4577"/>
                </a:lnTo>
                <a:lnTo>
                  <a:pt x="4317" y="4628"/>
                </a:lnTo>
                <a:lnTo>
                  <a:pt x="4289" y="4668"/>
                </a:lnTo>
                <a:lnTo>
                  <a:pt x="4264" y="4692"/>
                </a:lnTo>
                <a:lnTo>
                  <a:pt x="4201" y="4716"/>
                </a:lnTo>
                <a:lnTo>
                  <a:pt x="4133" y="4742"/>
                </a:lnTo>
                <a:lnTo>
                  <a:pt x="4059" y="4767"/>
                </a:lnTo>
                <a:lnTo>
                  <a:pt x="3986" y="4793"/>
                </a:lnTo>
                <a:lnTo>
                  <a:pt x="3908" y="4819"/>
                </a:lnTo>
                <a:lnTo>
                  <a:pt x="3838" y="4849"/>
                </a:lnTo>
                <a:lnTo>
                  <a:pt x="3770" y="4876"/>
                </a:lnTo>
                <a:lnTo>
                  <a:pt x="3713" y="4910"/>
                </a:lnTo>
                <a:lnTo>
                  <a:pt x="3671" y="4932"/>
                </a:lnTo>
                <a:lnTo>
                  <a:pt x="3647" y="4946"/>
                </a:lnTo>
                <a:lnTo>
                  <a:pt x="3634" y="4954"/>
                </a:lnTo>
                <a:lnTo>
                  <a:pt x="3630" y="4964"/>
                </a:lnTo>
                <a:lnTo>
                  <a:pt x="3629" y="4976"/>
                </a:lnTo>
                <a:lnTo>
                  <a:pt x="3630" y="4996"/>
                </a:lnTo>
                <a:lnTo>
                  <a:pt x="3625" y="5027"/>
                </a:lnTo>
                <a:lnTo>
                  <a:pt x="3616" y="5079"/>
                </a:lnTo>
                <a:lnTo>
                  <a:pt x="3608" y="5156"/>
                </a:lnTo>
                <a:lnTo>
                  <a:pt x="3621" y="5243"/>
                </a:lnTo>
                <a:lnTo>
                  <a:pt x="3645" y="5337"/>
                </a:lnTo>
                <a:lnTo>
                  <a:pt x="3675" y="5430"/>
                </a:lnTo>
                <a:lnTo>
                  <a:pt x="3695" y="5515"/>
                </a:lnTo>
                <a:lnTo>
                  <a:pt x="3702" y="5591"/>
                </a:lnTo>
                <a:lnTo>
                  <a:pt x="3686" y="5650"/>
                </a:lnTo>
                <a:lnTo>
                  <a:pt x="3640" y="5688"/>
                </a:lnTo>
                <a:lnTo>
                  <a:pt x="3362" y="5765"/>
                </a:lnTo>
                <a:lnTo>
                  <a:pt x="3058" y="5817"/>
                </a:lnTo>
                <a:lnTo>
                  <a:pt x="2734" y="5845"/>
                </a:lnTo>
                <a:lnTo>
                  <a:pt x="2403" y="5857"/>
                </a:lnTo>
                <a:lnTo>
                  <a:pt x="2066" y="5855"/>
                </a:lnTo>
                <a:lnTo>
                  <a:pt x="1738" y="5849"/>
                </a:lnTo>
                <a:lnTo>
                  <a:pt x="1425" y="5841"/>
                </a:lnTo>
                <a:lnTo>
                  <a:pt x="1138" y="5839"/>
                </a:lnTo>
                <a:lnTo>
                  <a:pt x="1130" y="5761"/>
                </a:lnTo>
                <a:lnTo>
                  <a:pt x="1130" y="5668"/>
                </a:lnTo>
                <a:lnTo>
                  <a:pt x="1132" y="5563"/>
                </a:lnTo>
                <a:lnTo>
                  <a:pt x="1140" y="5450"/>
                </a:lnTo>
                <a:lnTo>
                  <a:pt x="1145" y="5329"/>
                </a:lnTo>
                <a:lnTo>
                  <a:pt x="1153" y="5208"/>
                </a:lnTo>
                <a:lnTo>
                  <a:pt x="1158" y="5089"/>
                </a:lnTo>
                <a:lnTo>
                  <a:pt x="1164" y="4978"/>
                </a:lnTo>
                <a:lnTo>
                  <a:pt x="1162" y="4892"/>
                </a:lnTo>
                <a:lnTo>
                  <a:pt x="1158" y="4809"/>
                </a:lnTo>
                <a:lnTo>
                  <a:pt x="1153" y="4726"/>
                </a:lnTo>
                <a:lnTo>
                  <a:pt x="1143" y="4642"/>
                </a:lnTo>
                <a:lnTo>
                  <a:pt x="1130" y="4559"/>
                </a:lnTo>
                <a:lnTo>
                  <a:pt x="1119" y="4476"/>
                </a:lnTo>
                <a:lnTo>
                  <a:pt x="1105" y="4394"/>
                </a:lnTo>
                <a:lnTo>
                  <a:pt x="1092" y="4313"/>
                </a:lnTo>
                <a:lnTo>
                  <a:pt x="1031" y="4085"/>
                </a:lnTo>
                <a:lnTo>
                  <a:pt x="950" y="3898"/>
                </a:lnTo>
                <a:lnTo>
                  <a:pt x="851" y="3744"/>
                </a:lnTo>
                <a:lnTo>
                  <a:pt x="742" y="3613"/>
                </a:lnTo>
                <a:lnTo>
                  <a:pt x="626" y="3494"/>
                </a:lnTo>
                <a:lnTo>
                  <a:pt x="514" y="3381"/>
                </a:lnTo>
                <a:lnTo>
                  <a:pt x="405" y="3266"/>
                </a:lnTo>
                <a:lnTo>
                  <a:pt x="313" y="3139"/>
                </a:lnTo>
                <a:lnTo>
                  <a:pt x="210" y="2956"/>
                </a:lnTo>
                <a:lnTo>
                  <a:pt x="133" y="2783"/>
                </a:lnTo>
                <a:lnTo>
                  <a:pt x="74" y="2615"/>
                </a:lnTo>
                <a:lnTo>
                  <a:pt x="37" y="2456"/>
                </a:lnTo>
                <a:lnTo>
                  <a:pt x="13" y="2303"/>
                </a:lnTo>
                <a:lnTo>
                  <a:pt x="2" y="2163"/>
                </a:lnTo>
                <a:lnTo>
                  <a:pt x="0" y="2030"/>
                </a:lnTo>
                <a:lnTo>
                  <a:pt x="8" y="1911"/>
                </a:lnTo>
                <a:lnTo>
                  <a:pt x="39" y="1667"/>
                </a:lnTo>
                <a:lnTo>
                  <a:pt x="98" y="1450"/>
                </a:lnTo>
                <a:lnTo>
                  <a:pt x="175" y="1256"/>
                </a:lnTo>
                <a:lnTo>
                  <a:pt x="271" y="1087"/>
                </a:lnTo>
                <a:lnTo>
                  <a:pt x="372" y="934"/>
                </a:lnTo>
                <a:lnTo>
                  <a:pt x="481" y="804"/>
                </a:lnTo>
                <a:lnTo>
                  <a:pt x="589" y="687"/>
                </a:lnTo>
                <a:lnTo>
                  <a:pt x="692" y="587"/>
                </a:lnTo>
                <a:lnTo>
                  <a:pt x="786" y="502"/>
                </a:lnTo>
                <a:lnTo>
                  <a:pt x="904" y="417"/>
                </a:lnTo>
                <a:lnTo>
                  <a:pt x="1040" y="333"/>
                </a:lnTo>
                <a:lnTo>
                  <a:pt x="1197" y="254"/>
                </a:lnTo>
                <a:lnTo>
                  <a:pt x="1366" y="179"/>
                </a:lnTo>
                <a:lnTo>
                  <a:pt x="1548" y="115"/>
                </a:lnTo>
                <a:lnTo>
                  <a:pt x="1740" y="62"/>
                </a:lnTo>
                <a:lnTo>
                  <a:pt x="1940" y="24"/>
                </a:lnTo>
                <a:close/>
              </a:path>
            </a:pathLst>
          </a:custGeom>
          <a:noFill/>
          <a:ln w="762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147" name="Object 8"/>
          <p:cNvGraphicFramePr>
            <a:graphicFrameLocks noChangeAspect="1"/>
          </p:cNvGraphicFramePr>
          <p:nvPr/>
        </p:nvGraphicFramePr>
        <p:xfrm>
          <a:off x="4954588" y="1981200"/>
          <a:ext cx="341312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Bitmap Image" r:id="rId6" imgW="3742857" imgH="3591426" progId="PBrush">
                  <p:embed/>
                </p:oleObj>
              </mc:Choice>
              <mc:Fallback>
                <p:oleObj name="Bitmap Image" r:id="rId6" imgW="3742857" imgH="3591426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588" y="1981200"/>
                        <a:ext cx="3413125" cy="350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52" name="Group 21"/>
          <p:cNvGrpSpPr>
            <a:grpSpLocks/>
          </p:cNvGrpSpPr>
          <p:nvPr/>
        </p:nvGrpSpPr>
        <p:grpSpPr bwMode="auto">
          <a:xfrm>
            <a:off x="5640388" y="2590800"/>
            <a:ext cx="2422525" cy="1885950"/>
            <a:chOff x="3552" y="1440"/>
            <a:chExt cx="1526" cy="1188"/>
          </a:xfrm>
        </p:grpSpPr>
        <p:sp>
          <p:nvSpPr>
            <p:cNvPr id="6166" name="Text Box 12"/>
            <p:cNvSpPr txBox="1">
              <a:spLocks noChangeArrowheads="1"/>
            </p:cNvSpPr>
            <p:nvPr/>
          </p:nvSpPr>
          <p:spPr bwMode="auto">
            <a:xfrm>
              <a:off x="4416" y="2256"/>
              <a:ext cx="662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167" name="Text Box 13"/>
            <p:cNvSpPr txBox="1">
              <a:spLocks noChangeArrowheads="1"/>
            </p:cNvSpPr>
            <p:nvPr/>
          </p:nvSpPr>
          <p:spPr bwMode="auto">
            <a:xfrm>
              <a:off x="3696" y="1968"/>
              <a:ext cx="86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endParaRPr lang="en-US" sz="1700">
                <a:solidFill>
                  <a:srgbClr val="FFFFFF"/>
                </a:solidFill>
              </a:endParaRPr>
            </a:p>
          </p:txBody>
        </p:sp>
        <p:sp>
          <p:nvSpPr>
            <p:cNvPr id="6168" name="Text Box 14"/>
            <p:cNvSpPr txBox="1">
              <a:spLocks noChangeArrowheads="1"/>
            </p:cNvSpPr>
            <p:nvPr/>
          </p:nvSpPr>
          <p:spPr bwMode="auto">
            <a:xfrm>
              <a:off x="3552" y="1440"/>
              <a:ext cx="1373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000">
                <a:solidFill>
                  <a:srgbClr val="FFFFFF"/>
                </a:solidFill>
              </a:endParaRPr>
            </a:p>
          </p:txBody>
        </p:sp>
      </p:grpSp>
      <p:sp>
        <p:nvSpPr>
          <p:cNvPr id="6153" name="Freeform 7"/>
          <p:cNvSpPr>
            <a:spLocks/>
          </p:cNvSpPr>
          <p:nvPr/>
        </p:nvSpPr>
        <p:spPr bwMode="auto">
          <a:xfrm flipH="1">
            <a:off x="4800600" y="2057400"/>
            <a:ext cx="3733800" cy="4343400"/>
          </a:xfrm>
          <a:custGeom>
            <a:avLst/>
            <a:gdLst>
              <a:gd name="T0" fmla="*/ 2147483647 w 4705"/>
              <a:gd name="T1" fmla="*/ 2147483647 h 5857"/>
              <a:gd name="T2" fmla="*/ 2147483647 w 4705"/>
              <a:gd name="T3" fmla="*/ 2147483647 h 5857"/>
              <a:gd name="T4" fmla="*/ 2147483647 w 4705"/>
              <a:gd name="T5" fmla="*/ 2147483647 h 5857"/>
              <a:gd name="T6" fmla="*/ 2147483647 w 4705"/>
              <a:gd name="T7" fmla="*/ 2147483647 h 5857"/>
              <a:gd name="T8" fmla="*/ 2147483647 w 4705"/>
              <a:gd name="T9" fmla="*/ 2147483647 h 5857"/>
              <a:gd name="T10" fmla="*/ 2147483647 w 4705"/>
              <a:gd name="T11" fmla="*/ 2147483647 h 5857"/>
              <a:gd name="T12" fmla="*/ 2147483647 w 4705"/>
              <a:gd name="T13" fmla="*/ 2147483647 h 5857"/>
              <a:gd name="T14" fmla="*/ 2147483647 w 4705"/>
              <a:gd name="T15" fmla="*/ 2147483647 h 5857"/>
              <a:gd name="T16" fmla="*/ 2147483647 w 4705"/>
              <a:gd name="T17" fmla="*/ 2147483647 h 5857"/>
              <a:gd name="T18" fmla="*/ 2147483647 w 4705"/>
              <a:gd name="T19" fmla="*/ 2147483647 h 5857"/>
              <a:gd name="T20" fmla="*/ 2147483647 w 4705"/>
              <a:gd name="T21" fmla="*/ 2147483647 h 5857"/>
              <a:gd name="T22" fmla="*/ 2147483647 w 4705"/>
              <a:gd name="T23" fmla="*/ 2147483647 h 5857"/>
              <a:gd name="T24" fmla="*/ 2147483647 w 4705"/>
              <a:gd name="T25" fmla="*/ 2147483647 h 5857"/>
              <a:gd name="T26" fmla="*/ 2147483647 w 4705"/>
              <a:gd name="T27" fmla="*/ 2147483647 h 5857"/>
              <a:gd name="T28" fmla="*/ 2147483647 w 4705"/>
              <a:gd name="T29" fmla="*/ 2147483647 h 5857"/>
              <a:gd name="T30" fmla="*/ 2147483647 w 4705"/>
              <a:gd name="T31" fmla="*/ 2147483647 h 5857"/>
              <a:gd name="T32" fmla="*/ 2147483647 w 4705"/>
              <a:gd name="T33" fmla="*/ 2147483647 h 5857"/>
              <a:gd name="T34" fmla="*/ 2147483647 w 4705"/>
              <a:gd name="T35" fmla="*/ 2147483647 h 5857"/>
              <a:gd name="T36" fmla="*/ 2147483647 w 4705"/>
              <a:gd name="T37" fmla="*/ 2147483647 h 5857"/>
              <a:gd name="T38" fmla="*/ 2147483647 w 4705"/>
              <a:gd name="T39" fmla="*/ 2147483647 h 5857"/>
              <a:gd name="T40" fmla="*/ 2147483647 w 4705"/>
              <a:gd name="T41" fmla="*/ 2147483647 h 5857"/>
              <a:gd name="T42" fmla="*/ 2147483647 w 4705"/>
              <a:gd name="T43" fmla="*/ 2147483647 h 5857"/>
              <a:gd name="T44" fmla="*/ 2147483647 w 4705"/>
              <a:gd name="T45" fmla="*/ 2147483647 h 5857"/>
              <a:gd name="T46" fmla="*/ 2147483647 w 4705"/>
              <a:gd name="T47" fmla="*/ 2147483647 h 5857"/>
              <a:gd name="T48" fmla="*/ 2147483647 w 4705"/>
              <a:gd name="T49" fmla="*/ 2147483647 h 5857"/>
              <a:gd name="T50" fmla="*/ 2147483647 w 4705"/>
              <a:gd name="T51" fmla="*/ 2147483647 h 5857"/>
              <a:gd name="T52" fmla="*/ 2147483647 w 4705"/>
              <a:gd name="T53" fmla="*/ 2147483647 h 5857"/>
              <a:gd name="T54" fmla="*/ 2147483647 w 4705"/>
              <a:gd name="T55" fmla="*/ 2147483647 h 5857"/>
              <a:gd name="T56" fmla="*/ 2147483647 w 4705"/>
              <a:gd name="T57" fmla="*/ 2147483647 h 5857"/>
              <a:gd name="T58" fmla="*/ 2147483647 w 4705"/>
              <a:gd name="T59" fmla="*/ 2147483647 h 5857"/>
              <a:gd name="T60" fmla="*/ 2147483647 w 4705"/>
              <a:gd name="T61" fmla="*/ 2147483647 h 5857"/>
              <a:gd name="T62" fmla="*/ 2147483647 w 4705"/>
              <a:gd name="T63" fmla="*/ 2147483647 h 5857"/>
              <a:gd name="T64" fmla="*/ 2147483647 w 4705"/>
              <a:gd name="T65" fmla="*/ 2147483647 h 5857"/>
              <a:gd name="T66" fmla="*/ 2147483647 w 4705"/>
              <a:gd name="T67" fmla="*/ 2147483647 h 5857"/>
              <a:gd name="T68" fmla="*/ 2147483647 w 4705"/>
              <a:gd name="T69" fmla="*/ 2147483647 h 5857"/>
              <a:gd name="T70" fmla="*/ 2147483647 w 4705"/>
              <a:gd name="T71" fmla="*/ 2147483647 h 5857"/>
              <a:gd name="T72" fmla="*/ 2147483647 w 4705"/>
              <a:gd name="T73" fmla="*/ 2147483647 h 5857"/>
              <a:gd name="T74" fmla="*/ 2147483647 w 4705"/>
              <a:gd name="T75" fmla="*/ 2147483647 h 5857"/>
              <a:gd name="T76" fmla="*/ 2147483647 w 4705"/>
              <a:gd name="T77" fmla="*/ 2147483647 h 5857"/>
              <a:gd name="T78" fmla="*/ 2147483647 w 4705"/>
              <a:gd name="T79" fmla="*/ 2147483647 h 5857"/>
              <a:gd name="T80" fmla="*/ 2147483647 w 4705"/>
              <a:gd name="T81" fmla="*/ 2147483647 h 5857"/>
              <a:gd name="T82" fmla="*/ 2147483647 w 4705"/>
              <a:gd name="T83" fmla="*/ 2147483647 h 5857"/>
              <a:gd name="T84" fmla="*/ 2147483647 w 4705"/>
              <a:gd name="T85" fmla="*/ 2147483647 h 5857"/>
              <a:gd name="T86" fmla="*/ 2147483647 w 4705"/>
              <a:gd name="T87" fmla="*/ 2147483647 h 5857"/>
              <a:gd name="T88" fmla="*/ 2147483647 w 4705"/>
              <a:gd name="T89" fmla="*/ 2147483647 h 5857"/>
              <a:gd name="T90" fmla="*/ 2147483647 w 4705"/>
              <a:gd name="T91" fmla="*/ 2147483647 h 5857"/>
              <a:gd name="T92" fmla="*/ 2147483647 w 4705"/>
              <a:gd name="T93" fmla="*/ 2147483647 h 5857"/>
              <a:gd name="T94" fmla="*/ 2147483647 w 4705"/>
              <a:gd name="T95" fmla="*/ 2147483647 h 5857"/>
              <a:gd name="T96" fmla="*/ 2147483647 w 4705"/>
              <a:gd name="T97" fmla="*/ 2147483647 h 5857"/>
              <a:gd name="T98" fmla="*/ 2147483647 w 4705"/>
              <a:gd name="T99" fmla="*/ 2147483647 h 5857"/>
              <a:gd name="T100" fmla="*/ 2147483647 w 4705"/>
              <a:gd name="T101" fmla="*/ 2147483647 h 5857"/>
              <a:gd name="T102" fmla="*/ 2147483647 w 4705"/>
              <a:gd name="T103" fmla="*/ 2147483647 h 5857"/>
              <a:gd name="T104" fmla="*/ 2147483647 w 4705"/>
              <a:gd name="T105" fmla="*/ 2147483647 h 5857"/>
              <a:gd name="T106" fmla="*/ 2147483647 w 4705"/>
              <a:gd name="T107" fmla="*/ 2147483647 h 5857"/>
              <a:gd name="T108" fmla="*/ 2147483647 w 4705"/>
              <a:gd name="T109" fmla="*/ 2147483647 h 5857"/>
              <a:gd name="T110" fmla="*/ 0 w 4705"/>
              <a:gd name="T111" fmla="*/ 2147483647 h 5857"/>
              <a:gd name="T112" fmla="*/ 2147483647 w 4705"/>
              <a:gd name="T113" fmla="*/ 2147483647 h 5857"/>
              <a:gd name="T114" fmla="*/ 2147483647 w 4705"/>
              <a:gd name="T115" fmla="*/ 2147483647 h 5857"/>
              <a:gd name="T116" fmla="*/ 2147483647 w 4705"/>
              <a:gd name="T117" fmla="*/ 2147483647 h 5857"/>
              <a:gd name="T118" fmla="*/ 2147483647 w 4705"/>
              <a:gd name="T119" fmla="*/ 2147483647 h 5857"/>
              <a:gd name="T120" fmla="*/ 2147483647 w 4705"/>
              <a:gd name="T121" fmla="*/ 2147483647 h 58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05"/>
              <a:gd name="T184" fmla="*/ 0 h 5857"/>
              <a:gd name="T185" fmla="*/ 4705 w 4705"/>
              <a:gd name="T186" fmla="*/ 5857 h 585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05" h="5857">
                <a:moveTo>
                  <a:pt x="1940" y="24"/>
                </a:moveTo>
                <a:lnTo>
                  <a:pt x="2180" y="0"/>
                </a:lnTo>
                <a:lnTo>
                  <a:pt x="2426" y="2"/>
                </a:lnTo>
                <a:lnTo>
                  <a:pt x="2673" y="24"/>
                </a:lnTo>
                <a:lnTo>
                  <a:pt x="2920" y="70"/>
                </a:lnTo>
                <a:lnTo>
                  <a:pt x="3159" y="133"/>
                </a:lnTo>
                <a:lnTo>
                  <a:pt x="3393" y="222"/>
                </a:lnTo>
                <a:lnTo>
                  <a:pt x="3616" y="327"/>
                </a:lnTo>
                <a:lnTo>
                  <a:pt x="3825" y="458"/>
                </a:lnTo>
                <a:lnTo>
                  <a:pt x="3949" y="567"/>
                </a:lnTo>
                <a:lnTo>
                  <a:pt x="4056" y="708"/>
                </a:lnTo>
                <a:lnTo>
                  <a:pt x="4144" y="871"/>
                </a:lnTo>
                <a:lnTo>
                  <a:pt x="4218" y="1052"/>
                </a:lnTo>
                <a:lnTo>
                  <a:pt x="4277" y="1240"/>
                </a:lnTo>
                <a:lnTo>
                  <a:pt x="4328" y="1434"/>
                </a:lnTo>
                <a:lnTo>
                  <a:pt x="4370" y="1623"/>
                </a:lnTo>
                <a:lnTo>
                  <a:pt x="4409" y="1805"/>
                </a:lnTo>
                <a:lnTo>
                  <a:pt x="4413" y="1855"/>
                </a:lnTo>
                <a:lnTo>
                  <a:pt x="4409" y="1895"/>
                </a:lnTo>
                <a:lnTo>
                  <a:pt x="4398" y="1924"/>
                </a:lnTo>
                <a:lnTo>
                  <a:pt x="4381" y="1952"/>
                </a:lnTo>
                <a:lnTo>
                  <a:pt x="4359" y="1978"/>
                </a:lnTo>
                <a:lnTo>
                  <a:pt x="4337" y="2008"/>
                </a:lnTo>
                <a:lnTo>
                  <a:pt x="4313" y="2045"/>
                </a:lnTo>
                <a:lnTo>
                  <a:pt x="4293" y="2095"/>
                </a:lnTo>
                <a:lnTo>
                  <a:pt x="4284" y="2117"/>
                </a:lnTo>
                <a:lnTo>
                  <a:pt x="4278" y="2143"/>
                </a:lnTo>
                <a:lnTo>
                  <a:pt x="4273" y="2168"/>
                </a:lnTo>
                <a:lnTo>
                  <a:pt x="4273" y="2196"/>
                </a:lnTo>
                <a:lnTo>
                  <a:pt x="4273" y="2222"/>
                </a:lnTo>
                <a:lnTo>
                  <a:pt x="4277" y="2250"/>
                </a:lnTo>
                <a:lnTo>
                  <a:pt x="4282" y="2274"/>
                </a:lnTo>
                <a:lnTo>
                  <a:pt x="4293" y="2297"/>
                </a:lnTo>
                <a:lnTo>
                  <a:pt x="4330" y="2371"/>
                </a:lnTo>
                <a:lnTo>
                  <a:pt x="4365" y="2430"/>
                </a:lnTo>
                <a:lnTo>
                  <a:pt x="4396" y="2480"/>
                </a:lnTo>
                <a:lnTo>
                  <a:pt x="4427" y="2524"/>
                </a:lnTo>
                <a:lnTo>
                  <a:pt x="4459" y="2563"/>
                </a:lnTo>
                <a:lnTo>
                  <a:pt x="4494" y="2609"/>
                </a:lnTo>
                <a:lnTo>
                  <a:pt x="4534" y="2660"/>
                </a:lnTo>
                <a:lnTo>
                  <a:pt x="4580" y="2726"/>
                </a:lnTo>
                <a:lnTo>
                  <a:pt x="4602" y="2756"/>
                </a:lnTo>
                <a:lnTo>
                  <a:pt x="4626" y="2789"/>
                </a:lnTo>
                <a:lnTo>
                  <a:pt x="4650" y="2825"/>
                </a:lnTo>
                <a:lnTo>
                  <a:pt x="4672" y="2861"/>
                </a:lnTo>
                <a:lnTo>
                  <a:pt x="4689" y="2897"/>
                </a:lnTo>
                <a:lnTo>
                  <a:pt x="4700" y="2932"/>
                </a:lnTo>
                <a:lnTo>
                  <a:pt x="4705" y="2966"/>
                </a:lnTo>
                <a:lnTo>
                  <a:pt x="4702" y="3002"/>
                </a:lnTo>
                <a:lnTo>
                  <a:pt x="4674" y="3047"/>
                </a:lnTo>
                <a:lnTo>
                  <a:pt x="4635" y="3083"/>
                </a:lnTo>
                <a:lnTo>
                  <a:pt x="4588" y="3107"/>
                </a:lnTo>
                <a:lnTo>
                  <a:pt x="4536" y="3129"/>
                </a:lnTo>
                <a:lnTo>
                  <a:pt x="4483" y="3147"/>
                </a:lnTo>
                <a:lnTo>
                  <a:pt x="4433" y="3170"/>
                </a:lnTo>
                <a:lnTo>
                  <a:pt x="4391" y="3202"/>
                </a:lnTo>
                <a:lnTo>
                  <a:pt x="4359" y="3246"/>
                </a:lnTo>
                <a:lnTo>
                  <a:pt x="4345" y="3277"/>
                </a:lnTo>
                <a:lnTo>
                  <a:pt x="4341" y="3313"/>
                </a:lnTo>
                <a:lnTo>
                  <a:pt x="4345" y="3345"/>
                </a:lnTo>
                <a:lnTo>
                  <a:pt x="4358" y="3381"/>
                </a:lnTo>
                <a:lnTo>
                  <a:pt x="4372" y="3414"/>
                </a:lnTo>
                <a:lnTo>
                  <a:pt x="4392" y="3448"/>
                </a:lnTo>
                <a:lnTo>
                  <a:pt x="4413" y="3484"/>
                </a:lnTo>
                <a:lnTo>
                  <a:pt x="4435" y="3521"/>
                </a:lnTo>
                <a:lnTo>
                  <a:pt x="4448" y="3557"/>
                </a:lnTo>
                <a:lnTo>
                  <a:pt x="4444" y="3593"/>
                </a:lnTo>
                <a:lnTo>
                  <a:pt x="4422" y="3623"/>
                </a:lnTo>
                <a:lnTo>
                  <a:pt x="4392" y="3652"/>
                </a:lnTo>
                <a:lnTo>
                  <a:pt x="4356" y="3676"/>
                </a:lnTo>
                <a:lnTo>
                  <a:pt x="4319" y="3696"/>
                </a:lnTo>
                <a:lnTo>
                  <a:pt x="4288" y="3710"/>
                </a:lnTo>
                <a:lnTo>
                  <a:pt x="4267" y="3720"/>
                </a:lnTo>
                <a:lnTo>
                  <a:pt x="4291" y="3728"/>
                </a:lnTo>
                <a:lnTo>
                  <a:pt x="4319" y="3738"/>
                </a:lnTo>
                <a:lnTo>
                  <a:pt x="4343" y="3744"/>
                </a:lnTo>
                <a:lnTo>
                  <a:pt x="4369" y="3756"/>
                </a:lnTo>
                <a:lnTo>
                  <a:pt x="4389" y="3765"/>
                </a:lnTo>
                <a:lnTo>
                  <a:pt x="4404" y="3781"/>
                </a:lnTo>
                <a:lnTo>
                  <a:pt x="4413" y="3801"/>
                </a:lnTo>
                <a:lnTo>
                  <a:pt x="4416" y="3831"/>
                </a:lnTo>
                <a:lnTo>
                  <a:pt x="4409" y="3849"/>
                </a:lnTo>
                <a:lnTo>
                  <a:pt x="4396" y="3871"/>
                </a:lnTo>
                <a:lnTo>
                  <a:pt x="4380" y="3892"/>
                </a:lnTo>
                <a:lnTo>
                  <a:pt x="4363" y="3916"/>
                </a:lnTo>
                <a:lnTo>
                  <a:pt x="4343" y="3938"/>
                </a:lnTo>
                <a:lnTo>
                  <a:pt x="4328" y="3960"/>
                </a:lnTo>
                <a:lnTo>
                  <a:pt x="4319" y="3982"/>
                </a:lnTo>
                <a:lnTo>
                  <a:pt x="4315" y="4006"/>
                </a:lnTo>
                <a:lnTo>
                  <a:pt x="4319" y="4045"/>
                </a:lnTo>
                <a:lnTo>
                  <a:pt x="4334" y="4087"/>
                </a:lnTo>
                <a:lnTo>
                  <a:pt x="4354" y="4125"/>
                </a:lnTo>
                <a:lnTo>
                  <a:pt x="4378" y="4162"/>
                </a:lnTo>
                <a:lnTo>
                  <a:pt x="4400" y="4198"/>
                </a:lnTo>
                <a:lnTo>
                  <a:pt x="4420" y="4236"/>
                </a:lnTo>
                <a:lnTo>
                  <a:pt x="4433" y="4275"/>
                </a:lnTo>
                <a:lnTo>
                  <a:pt x="4439" y="4319"/>
                </a:lnTo>
                <a:lnTo>
                  <a:pt x="4433" y="4355"/>
                </a:lnTo>
                <a:lnTo>
                  <a:pt x="4420" y="4404"/>
                </a:lnTo>
                <a:lnTo>
                  <a:pt x="4400" y="4460"/>
                </a:lnTo>
                <a:lnTo>
                  <a:pt x="4376" y="4521"/>
                </a:lnTo>
                <a:lnTo>
                  <a:pt x="4346" y="4577"/>
                </a:lnTo>
                <a:lnTo>
                  <a:pt x="4317" y="4628"/>
                </a:lnTo>
                <a:lnTo>
                  <a:pt x="4289" y="4668"/>
                </a:lnTo>
                <a:lnTo>
                  <a:pt x="4264" y="4692"/>
                </a:lnTo>
                <a:lnTo>
                  <a:pt x="4201" y="4716"/>
                </a:lnTo>
                <a:lnTo>
                  <a:pt x="4133" y="4742"/>
                </a:lnTo>
                <a:lnTo>
                  <a:pt x="4059" y="4767"/>
                </a:lnTo>
                <a:lnTo>
                  <a:pt x="3986" y="4793"/>
                </a:lnTo>
                <a:lnTo>
                  <a:pt x="3908" y="4819"/>
                </a:lnTo>
                <a:lnTo>
                  <a:pt x="3838" y="4849"/>
                </a:lnTo>
                <a:lnTo>
                  <a:pt x="3770" y="4876"/>
                </a:lnTo>
                <a:lnTo>
                  <a:pt x="3713" y="4910"/>
                </a:lnTo>
                <a:lnTo>
                  <a:pt x="3671" y="4932"/>
                </a:lnTo>
                <a:lnTo>
                  <a:pt x="3647" y="4946"/>
                </a:lnTo>
                <a:lnTo>
                  <a:pt x="3634" y="4954"/>
                </a:lnTo>
                <a:lnTo>
                  <a:pt x="3630" y="4964"/>
                </a:lnTo>
                <a:lnTo>
                  <a:pt x="3629" y="4976"/>
                </a:lnTo>
                <a:lnTo>
                  <a:pt x="3630" y="4996"/>
                </a:lnTo>
                <a:lnTo>
                  <a:pt x="3625" y="5027"/>
                </a:lnTo>
                <a:lnTo>
                  <a:pt x="3616" y="5079"/>
                </a:lnTo>
                <a:lnTo>
                  <a:pt x="3608" y="5156"/>
                </a:lnTo>
                <a:lnTo>
                  <a:pt x="3621" y="5243"/>
                </a:lnTo>
                <a:lnTo>
                  <a:pt x="3645" y="5337"/>
                </a:lnTo>
                <a:lnTo>
                  <a:pt x="3675" y="5430"/>
                </a:lnTo>
                <a:lnTo>
                  <a:pt x="3695" y="5515"/>
                </a:lnTo>
                <a:lnTo>
                  <a:pt x="3702" y="5591"/>
                </a:lnTo>
                <a:lnTo>
                  <a:pt x="3686" y="5650"/>
                </a:lnTo>
                <a:lnTo>
                  <a:pt x="3640" y="5688"/>
                </a:lnTo>
                <a:lnTo>
                  <a:pt x="3362" y="5765"/>
                </a:lnTo>
                <a:lnTo>
                  <a:pt x="3058" y="5817"/>
                </a:lnTo>
                <a:lnTo>
                  <a:pt x="2734" y="5845"/>
                </a:lnTo>
                <a:lnTo>
                  <a:pt x="2403" y="5857"/>
                </a:lnTo>
                <a:lnTo>
                  <a:pt x="2066" y="5855"/>
                </a:lnTo>
                <a:lnTo>
                  <a:pt x="1738" y="5849"/>
                </a:lnTo>
                <a:lnTo>
                  <a:pt x="1425" y="5841"/>
                </a:lnTo>
                <a:lnTo>
                  <a:pt x="1138" y="5839"/>
                </a:lnTo>
                <a:lnTo>
                  <a:pt x="1130" y="5761"/>
                </a:lnTo>
                <a:lnTo>
                  <a:pt x="1130" y="5668"/>
                </a:lnTo>
                <a:lnTo>
                  <a:pt x="1132" y="5563"/>
                </a:lnTo>
                <a:lnTo>
                  <a:pt x="1140" y="5450"/>
                </a:lnTo>
                <a:lnTo>
                  <a:pt x="1145" y="5329"/>
                </a:lnTo>
                <a:lnTo>
                  <a:pt x="1153" y="5208"/>
                </a:lnTo>
                <a:lnTo>
                  <a:pt x="1158" y="5089"/>
                </a:lnTo>
                <a:lnTo>
                  <a:pt x="1164" y="4978"/>
                </a:lnTo>
                <a:lnTo>
                  <a:pt x="1162" y="4892"/>
                </a:lnTo>
                <a:lnTo>
                  <a:pt x="1158" y="4809"/>
                </a:lnTo>
                <a:lnTo>
                  <a:pt x="1153" y="4726"/>
                </a:lnTo>
                <a:lnTo>
                  <a:pt x="1143" y="4642"/>
                </a:lnTo>
                <a:lnTo>
                  <a:pt x="1130" y="4559"/>
                </a:lnTo>
                <a:lnTo>
                  <a:pt x="1119" y="4476"/>
                </a:lnTo>
                <a:lnTo>
                  <a:pt x="1105" y="4394"/>
                </a:lnTo>
                <a:lnTo>
                  <a:pt x="1092" y="4313"/>
                </a:lnTo>
                <a:lnTo>
                  <a:pt x="1031" y="4085"/>
                </a:lnTo>
                <a:lnTo>
                  <a:pt x="950" y="3898"/>
                </a:lnTo>
                <a:lnTo>
                  <a:pt x="851" y="3744"/>
                </a:lnTo>
                <a:lnTo>
                  <a:pt x="742" y="3613"/>
                </a:lnTo>
                <a:lnTo>
                  <a:pt x="626" y="3494"/>
                </a:lnTo>
                <a:lnTo>
                  <a:pt x="514" y="3381"/>
                </a:lnTo>
                <a:lnTo>
                  <a:pt x="405" y="3266"/>
                </a:lnTo>
                <a:lnTo>
                  <a:pt x="313" y="3139"/>
                </a:lnTo>
                <a:lnTo>
                  <a:pt x="210" y="2956"/>
                </a:lnTo>
                <a:lnTo>
                  <a:pt x="133" y="2783"/>
                </a:lnTo>
                <a:lnTo>
                  <a:pt x="74" y="2615"/>
                </a:lnTo>
                <a:lnTo>
                  <a:pt x="37" y="2456"/>
                </a:lnTo>
                <a:lnTo>
                  <a:pt x="13" y="2303"/>
                </a:lnTo>
                <a:lnTo>
                  <a:pt x="2" y="2163"/>
                </a:lnTo>
                <a:lnTo>
                  <a:pt x="0" y="2030"/>
                </a:lnTo>
                <a:lnTo>
                  <a:pt x="8" y="1911"/>
                </a:lnTo>
                <a:lnTo>
                  <a:pt x="39" y="1667"/>
                </a:lnTo>
                <a:lnTo>
                  <a:pt x="98" y="1450"/>
                </a:lnTo>
                <a:lnTo>
                  <a:pt x="175" y="1256"/>
                </a:lnTo>
                <a:lnTo>
                  <a:pt x="271" y="1087"/>
                </a:lnTo>
                <a:lnTo>
                  <a:pt x="372" y="934"/>
                </a:lnTo>
                <a:lnTo>
                  <a:pt x="481" y="804"/>
                </a:lnTo>
                <a:lnTo>
                  <a:pt x="589" y="687"/>
                </a:lnTo>
                <a:lnTo>
                  <a:pt x="692" y="587"/>
                </a:lnTo>
                <a:lnTo>
                  <a:pt x="786" y="502"/>
                </a:lnTo>
                <a:lnTo>
                  <a:pt x="904" y="417"/>
                </a:lnTo>
                <a:lnTo>
                  <a:pt x="1040" y="333"/>
                </a:lnTo>
                <a:lnTo>
                  <a:pt x="1197" y="254"/>
                </a:lnTo>
                <a:lnTo>
                  <a:pt x="1366" y="179"/>
                </a:lnTo>
                <a:lnTo>
                  <a:pt x="1548" y="115"/>
                </a:lnTo>
                <a:lnTo>
                  <a:pt x="1740" y="62"/>
                </a:lnTo>
                <a:lnTo>
                  <a:pt x="1940" y="24"/>
                </a:lnTo>
                <a:close/>
              </a:path>
            </a:pathLst>
          </a:custGeom>
          <a:noFill/>
          <a:ln w="762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V="1">
            <a:off x="1371600" y="3200400"/>
            <a:ext cx="214313" cy="57943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1143000" y="2514600"/>
            <a:ext cx="2133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cs typeface="Times New Roman" pitchFamily="18" charset="0"/>
              </a:rPr>
              <a:t>Centro Que aprende Más alto</a:t>
            </a:r>
            <a:r>
              <a:rPr lang="en-US" sz="2000">
                <a:solidFill>
                  <a:srgbClr val="FFFFFF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1752600" y="3244850"/>
            <a:ext cx="1371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  <a:cs typeface="Times New Roman" pitchFamily="18" charset="0"/>
              </a:rPr>
              <a:t>Funciones Vitales </a:t>
            </a: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 flipH="1">
            <a:off x="1905000" y="3886200"/>
            <a:ext cx="595313" cy="3190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838200" y="3733800"/>
            <a:ext cx="1219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  <a:cs typeface="Times New Roman" pitchFamily="18" charset="0"/>
              </a:rPr>
              <a:t>Control Del Músculo</a:t>
            </a:r>
            <a:r>
              <a:rPr lang="en-US" sz="2000">
                <a:solidFill>
                  <a:srgbClr val="FFFFFF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5487988" y="2514600"/>
            <a:ext cx="251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solidFill>
                  <a:srgbClr val="FFFFFF"/>
                </a:solidFill>
                <a:cs typeface="Times New Roman" pitchFamily="18" charset="0"/>
              </a:rPr>
              <a:t>Centro Que aprende Más alto </a:t>
            </a:r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flipH="1" flipV="1">
            <a:off x="6324600" y="3962400"/>
            <a:ext cx="563563" cy="290513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5868988" y="32766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cs typeface="Times New Roman" pitchFamily="18" charset="0"/>
              </a:rPr>
              <a:t>Funciones Vitales </a:t>
            </a:r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7467600" y="3276600"/>
            <a:ext cx="92075" cy="4572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6859588" y="3794125"/>
            <a:ext cx="1219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  <a:cs typeface="Times New Roman" pitchFamily="18" charset="0"/>
              </a:rPr>
              <a:t>Control Del Músculo</a:t>
            </a:r>
            <a:r>
              <a:rPr lang="en-US" sz="2000">
                <a:solidFill>
                  <a:srgbClr val="FFFFFF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838200" y="838200"/>
            <a:ext cx="74676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165" name="Text Box 35"/>
          <p:cNvSpPr txBox="1">
            <a:spLocks noChangeArrowheads="1"/>
          </p:cNvSpPr>
          <p:nvPr/>
        </p:nvSpPr>
        <p:spPr bwMode="auto">
          <a:xfrm>
            <a:off x="8534400" y="6157913"/>
            <a:ext cx="533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24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 autoUpdateAnimBg="0"/>
      <p:bldP spid="23556" grpId="0" animBg="1" autoUpdateAnimBg="0"/>
      <p:bldP spid="23567" grpId="0" animBg="1"/>
      <p:bldP spid="23579" grpId="0" autoUpdateAnimBg="0"/>
      <p:bldP spid="23580" grpId="0" autoUpdateAnimBg="0"/>
      <p:bldP spid="23568" grpId="0" animBg="1"/>
      <p:bldP spid="23581" grpId="0" autoUpdateAnimBg="0"/>
      <p:bldP spid="23582" grpId="0" autoUpdateAnimBg="0"/>
      <p:bldP spid="23570" grpId="0" animBg="1"/>
      <p:bldP spid="23583" grpId="0" autoUpdateAnimBg="0"/>
      <p:bldP spid="23569" grpId="0" animBg="1"/>
      <p:bldP spid="2358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7" descr="Ey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b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CÓMO EL ALCOHOL AFECTA LA VISIÓN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04800" y="1066800"/>
            <a:ext cx="37338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500">
                <a:solidFill>
                  <a:srgbClr val="006600"/>
                </a:solidFill>
                <a:cs typeface="Times New Roman" pitchFamily="18" charset="0"/>
              </a:rPr>
              <a:t>agudeza visual 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33400" y="2438400"/>
            <a:ext cx="32702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500">
                <a:solidFill>
                  <a:srgbClr val="CC0000"/>
                </a:solidFill>
                <a:cs typeface="Times New Roman" pitchFamily="18" charset="0"/>
              </a:rPr>
              <a:t>visión lateral 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04800" y="4038600"/>
            <a:ext cx="47244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>
                <a:solidFill>
                  <a:srgbClr val="000099"/>
                </a:solidFill>
                <a:cs typeface="Times New Roman" pitchFamily="18" charset="0"/>
              </a:rPr>
              <a:t>recuperación del fulgor</a:t>
            </a:r>
            <a:r>
              <a:rPr lang="en-US" sz="3500">
                <a:solidFill>
                  <a:srgbClr val="000099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33400" y="5181600"/>
            <a:ext cx="30543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500">
                <a:solidFill>
                  <a:srgbClr val="006600"/>
                </a:solidFill>
                <a:cs typeface="Times New Roman" pitchFamily="18" charset="0"/>
              </a:rPr>
              <a:t>foco del ojo 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886200" y="3186113"/>
            <a:ext cx="455453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500">
                <a:solidFill>
                  <a:srgbClr val="000099"/>
                </a:solidFill>
                <a:cs typeface="Times New Roman" pitchFamily="18" charset="0"/>
              </a:rPr>
              <a:t>distinción del color 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419600" y="4572000"/>
            <a:ext cx="42179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200">
                <a:solidFill>
                  <a:srgbClr val="006600"/>
                </a:solidFill>
                <a:cs typeface="Times New Roman" pitchFamily="18" charset="0"/>
              </a:rPr>
              <a:t>juicio de la distancia 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4191000" y="1828800"/>
            <a:ext cx="4419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500">
                <a:solidFill>
                  <a:srgbClr val="CC0000"/>
                </a:solidFill>
                <a:cs typeface="Times New Roman" pitchFamily="18" charset="0"/>
              </a:rPr>
              <a:t>visión de la noche 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810000" y="5562600"/>
            <a:ext cx="4648200" cy="685800"/>
            <a:chOff x="3312" y="2880"/>
            <a:chExt cx="1824" cy="432"/>
          </a:xfrm>
        </p:grpSpPr>
        <p:sp>
          <p:nvSpPr>
            <p:cNvPr id="76813" name="Text Box 11"/>
            <p:cNvSpPr txBox="1">
              <a:spLocks noChangeArrowheads="1"/>
            </p:cNvSpPr>
            <p:nvPr/>
          </p:nvSpPr>
          <p:spPr bwMode="auto">
            <a:xfrm>
              <a:off x="3312" y="2880"/>
              <a:ext cx="1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3500">
                  <a:solidFill>
                    <a:srgbClr val="CC0000"/>
                  </a:solidFill>
                  <a:cs typeface="Times New Roman" pitchFamily="18" charset="0"/>
                </a:rPr>
                <a:t>visión doble </a:t>
              </a:r>
            </a:p>
          </p:txBody>
        </p:sp>
        <p:sp>
          <p:nvSpPr>
            <p:cNvPr id="76814" name="Text Box 13"/>
            <p:cNvSpPr txBox="1">
              <a:spLocks noChangeArrowheads="1"/>
            </p:cNvSpPr>
            <p:nvPr/>
          </p:nvSpPr>
          <p:spPr bwMode="auto">
            <a:xfrm>
              <a:off x="3408" y="3024"/>
              <a:ext cx="1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3500">
                  <a:solidFill>
                    <a:srgbClr val="CC0000"/>
                  </a:solidFill>
                  <a:cs typeface="Times New Roman" pitchFamily="18" charset="0"/>
                </a:rPr>
                <a:t>visión doble </a:t>
              </a:r>
            </a:p>
          </p:txBody>
        </p:sp>
      </p:grp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76812" name="Text Box 30"/>
          <p:cNvSpPr txBox="1">
            <a:spLocks noChangeArrowheads="1"/>
          </p:cNvSpPr>
          <p:nvPr/>
        </p:nvSpPr>
        <p:spPr bwMode="auto">
          <a:xfrm>
            <a:off x="8534400" y="6157913"/>
            <a:ext cx="533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25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3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3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3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3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81" grpId="0" autoUpdateAnimBg="0"/>
      <p:bldP spid="24582" grpId="0" autoUpdateAnimBg="0"/>
      <p:bldP spid="24583" grpId="0" autoUpdateAnimBg="0"/>
      <p:bldP spid="24584" grpId="0" autoUpdateAnimBg="0"/>
      <p:bldP spid="24585" grpId="0" autoUpdateAnimBg="0"/>
      <p:bldP spid="24586" grpId="0" autoUpdateAnimBg="0"/>
      <p:bldP spid="2458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2"/>
          <p:cNvPicPr>
            <a:picLocks noChangeAspect="1" noChangeArrowheads="1"/>
          </p:cNvPicPr>
          <p:nvPr/>
        </p:nvPicPr>
        <p:blipFill>
          <a:blip r:embed="rId3">
            <a:lum bright="52000" contrast="-70000"/>
          </a:blip>
          <a:srcRect l="3061" t="3712" r="2145" b="9052"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b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EFECTOS DEL ALCOHOL A corto plazo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600200" y="1447800"/>
            <a:ext cx="3276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600" b="0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Percepción 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838200" y="4419600"/>
            <a:ext cx="2144713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600" b="0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Sueño 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791200" y="4114800"/>
            <a:ext cx="25558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600" b="0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Corazón 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060950" y="2190750"/>
            <a:ext cx="3016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600" b="0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Emociones 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85800" y="3124200"/>
            <a:ext cx="5486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600" b="0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Capacidad motora 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689350" y="5353050"/>
            <a:ext cx="3016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600" b="0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Resaca </a:t>
            </a: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81000" y="838200"/>
            <a:ext cx="8305800" cy="1588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78858" name="Text Box 23"/>
          <p:cNvSpPr txBox="1">
            <a:spLocks noChangeArrowheads="1"/>
          </p:cNvSpPr>
          <p:nvPr/>
        </p:nvSpPr>
        <p:spPr bwMode="auto">
          <a:xfrm>
            <a:off x="8534400" y="6157913"/>
            <a:ext cx="533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26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utoUpdateAnimBg="0"/>
      <p:bldP spid="25605" grpId="0" autoUpdateAnimBg="0"/>
      <p:bldP spid="25606" grpId="0" autoUpdateAnimBg="0"/>
      <p:bldP spid="25607" grpId="0" autoUpdateAnimBg="0"/>
      <p:bldP spid="25608" grpId="0" autoUpdateAnimBg="0"/>
      <p:bldP spid="2560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0"/>
          <p:cNvGraphicFramePr>
            <a:graphicFrameLocks noChangeAspect="1"/>
          </p:cNvGraphicFramePr>
          <p:nvPr/>
        </p:nvGraphicFramePr>
        <p:xfrm>
          <a:off x="1447800" y="762000"/>
          <a:ext cx="6029325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Bitmap Image" r:id="rId4" imgW="3277057" imgH="2991268" progId="PBrush">
                  <p:embed/>
                </p:oleObj>
              </mc:Choice>
              <mc:Fallback>
                <p:oleObj name="Bitmap Image" r:id="rId4" imgW="3277057" imgH="2991268" progId="PBrush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6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615"/>
                      <a:stretch>
                        <a:fillRect/>
                      </a:stretch>
                    </p:blipFill>
                    <p:spPr bwMode="auto">
                      <a:xfrm>
                        <a:off x="1447800" y="762000"/>
                        <a:ext cx="6029325" cy="60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4478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RAZONES QUE DIFERENCIAN LOS EFECTOS DEL ALCOHOL 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316038" y="1828800"/>
            <a:ext cx="45561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700" b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Expectativas 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4957763" y="2727325"/>
            <a:ext cx="2814637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700" b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Humor  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2311400" y="3641725"/>
            <a:ext cx="38846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700" b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Tolerancia 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5854700" y="4584700"/>
            <a:ext cx="2319338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700" b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Fatiga 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858838" y="5546725"/>
            <a:ext cx="737076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700" b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Diferencias Individuales </a:t>
            </a: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838200" y="1447800"/>
            <a:ext cx="74676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7178" name="Text Box 24"/>
          <p:cNvSpPr txBox="1">
            <a:spLocks noChangeArrowheads="1"/>
          </p:cNvSpPr>
          <p:nvPr/>
        </p:nvSpPr>
        <p:spPr bwMode="auto">
          <a:xfrm>
            <a:off x="8305800" y="6157913"/>
            <a:ext cx="7620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27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 autoUpdateAnimBg="0"/>
      <p:bldP spid="26637" grpId="0" autoUpdateAnimBg="0"/>
      <p:bldP spid="26638" grpId="0" autoUpdateAnimBg="0"/>
      <p:bldP spid="26639" grpId="0" autoUpdateAnimBg="0"/>
      <p:bldP spid="2664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1" descr="Road 13"/>
          <p:cNvPicPr>
            <a:picLocks noChangeAspect="1" noChangeArrowheads="1"/>
          </p:cNvPicPr>
          <p:nvPr/>
        </p:nvPicPr>
        <p:blipFill>
          <a:blip r:embed="rId3">
            <a:lum bright="64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858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sz="3600" b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OBJETIVO DEL CURSO 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143000" y="3581400"/>
            <a:ext cx="70866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5613" indent="-455613" defTabSz="347663" eaLnBrk="0" hangingPunct="0">
              <a:lnSpc>
                <a:spcPct val="80000"/>
              </a:lnSpc>
              <a:spcBef>
                <a:spcPct val="50000"/>
              </a:spcBef>
              <a:tabLst>
                <a:tab pos="455613" algn="l"/>
              </a:tabLst>
            </a:pPr>
            <a:r>
              <a:rPr lang="en-US" sz="2400">
                <a:solidFill>
                  <a:schemeClr val="tx1"/>
                </a:solidFill>
              </a:rPr>
              <a:t>1. 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Aumentar la información sobre los efectos del alcohol y de las drogas en la habilidad de conducir. </a:t>
            </a:r>
            <a:endParaRPr lang="en-US" sz="2400">
              <a:solidFill>
                <a:schemeClr val="tx1"/>
              </a:solidFill>
            </a:endParaRPr>
          </a:p>
          <a:p>
            <a:pPr marL="455613" indent="-455613" defTabSz="347663" eaLnBrk="0" hangingPunct="0">
              <a:lnSpc>
                <a:spcPct val="80000"/>
              </a:lnSpc>
              <a:spcBef>
                <a:spcPct val="50000"/>
              </a:spcBef>
              <a:tabLst>
                <a:tab pos="455613" algn="l"/>
              </a:tabLst>
            </a:pPr>
            <a:r>
              <a:rPr lang="en-US" sz="2400">
                <a:solidFill>
                  <a:schemeClr val="tx1"/>
                </a:solidFill>
              </a:rPr>
              <a:t>2. 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Identificar su propio patrón que lo conduce a beber o estar drogado. </a:t>
            </a:r>
            <a:endParaRPr lang="en-US" sz="2400">
              <a:solidFill>
                <a:schemeClr val="tx1"/>
              </a:solidFill>
            </a:endParaRPr>
          </a:p>
          <a:p>
            <a:pPr marL="455613" indent="-455613" defTabSz="347663" eaLnBrk="0" hangingPunct="0">
              <a:lnSpc>
                <a:spcPct val="80000"/>
              </a:lnSpc>
              <a:spcBef>
                <a:spcPct val="50000"/>
              </a:spcBef>
              <a:tabLst>
                <a:tab pos="455613" algn="l"/>
              </a:tabLst>
            </a:pPr>
            <a:r>
              <a:rPr lang="en-US" sz="2400">
                <a:solidFill>
                  <a:schemeClr val="tx1"/>
                </a:solidFill>
              </a:rPr>
              <a:t>3. 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Desarrollar un plan para reducir la posibilidad que usted este implicado en un comportamiento de DWI a futuro. 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2895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b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PROPÓSITOS DEL CURSO 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219200" y="1250950"/>
            <a:ext cx="6781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Para hacer que la gente tome decisiones responsables cuando se consume tragos/drogas y se conduce. Esto prevendrá el comportamiento futuro de DWI. </a:t>
            </a: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1143000" y="1066800"/>
            <a:ext cx="693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1219200" y="3505200"/>
            <a:ext cx="6705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3560" name="Text Box 22"/>
          <p:cNvSpPr txBox="1">
            <a:spLocks noChangeArrowheads="1"/>
          </p:cNvSpPr>
          <p:nvPr/>
        </p:nvSpPr>
        <p:spPr bwMode="auto">
          <a:xfrm>
            <a:off x="8534400" y="6157913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3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  <p:bldP spid="9222" grpId="0" autoUpdateAnimBg="0"/>
      <p:bldP spid="922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00"/>
            </a:gs>
            <a:gs pos="50000">
              <a:srgbClr val="99FF99"/>
            </a:gs>
            <a:gs pos="100000">
              <a:srgbClr val="00CC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4"/>
          <p:cNvGrpSpPr>
            <a:grpSpLocks/>
          </p:cNvGrpSpPr>
          <p:nvPr/>
        </p:nvGrpSpPr>
        <p:grpSpPr bwMode="auto">
          <a:xfrm>
            <a:off x="0" y="-228600"/>
            <a:ext cx="9144000" cy="7086600"/>
            <a:chOff x="0" y="-144"/>
            <a:chExt cx="5760" cy="4464"/>
          </a:xfrm>
        </p:grpSpPr>
        <p:sp>
          <p:nvSpPr>
            <p:cNvPr id="83973" name="AutoShape 38" descr="75%"/>
            <p:cNvSpPr>
              <a:spLocks noChangeArrowheads="1"/>
            </p:cNvSpPr>
            <p:nvPr/>
          </p:nvSpPr>
          <p:spPr bwMode="auto">
            <a:xfrm rot="10800000">
              <a:off x="0" y="-144"/>
              <a:ext cx="5760" cy="44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969696"/>
                </a:gs>
                <a:gs pos="50000">
                  <a:srgbClr val="C0C0C0"/>
                </a:gs>
                <a:gs pos="100000">
                  <a:srgbClr val="96969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4" name="Line 39"/>
            <p:cNvSpPr>
              <a:spLocks noChangeShapeType="1"/>
            </p:cNvSpPr>
            <p:nvPr/>
          </p:nvSpPr>
          <p:spPr bwMode="auto">
            <a:xfrm flipV="1">
              <a:off x="1776" y="-144"/>
              <a:ext cx="720" cy="446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5" name="Line 40"/>
            <p:cNvSpPr>
              <a:spLocks noChangeShapeType="1"/>
            </p:cNvSpPr>
            <p:nvPr/>
          </p:nvSpPr>
          <p:spPr bwMode="auto">
            <a:xfrm flipH="1" flipV="1">
              <a:off x="3264" y="-144"/>
              <a:ext cx="624" cy="446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6" name="AutoShape 42"/>
            <p:cNvSpPr>
              <a:spLocks noChangeArrowheads="1"/>
            </p:cNvSpPr>
            <p:nvPr/>
          </p:nvSpPr>
          <p:spPr bwMode="auto">
            <a:xfrm>
              <a:off x="4608" y="3792"/>
              <a:ext cx="144" cy="3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3977" name="AutoShape 44"/>
            <p:cNvSpPr>
              <a:spLocks noChangeArrowheads="1"/>
            </p:cNvSpPr>
            <p:nvPr/>
          </p:nvSpPr>
          <p:spPr bwMode="auto">
            <a:xfrm>
              <a:off x="4368" y="3648"/>
              <a:ext cx="144" cy="3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3978" name="AutoShape 45"/>
            <p:cNvSpPr>
              <a:spLocks noChangeArrowheads="1"/>
            </p:cNvSpPr>
            <p:nvPr/>
          </p:nvSpPr>
          <p:spPr bwMode="auto">
            <a:xfrm>
              <a:off x="4128" y="3504"/>
              <a:ext cx="144" cy="3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3979" name="AutoShape 47"/>
            <p:cNvSpPr>
              <a:spLocks noChangeArrowheads="1"/>
            </p:cNvSpPr>
            <p:nvPr/>
          </p:nvSpPr>
          <p:spPr bwMode="auto">
            <a:xfrm>
              <a:off x="3888" y="3360"/>
              <a:ext cx="144" cy="3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3980" name="AutoShape 49"/>
            <p:cNvSpPr>
              <a:spLocks noChangeArrowheads="1"/>
            </p:cNvSpPr>
            <p:nvPr/>
          </p:nvSpPr>
          <p:spPr bwMode="auto">
            <a:xfrm>
              <a:off x="3696" y="3024"/>
              <a:ext cx="96" cy="288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3981" name="AutoShape 50"/>
            <p:cNvSpPr>
              <a:spLocks noChangeArrowheads="1"/>
            </p:cNvSpPr>
            <p:nvPr/>
          </p:nvSpPr>
          <p:spPr bwMode="auto">
            <a:xfrm>
              <a:off x="3744" y="3264"/>
              <a:ext cx="96" cy="288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3982" name="AutoShape 51"/>
            <p:cNvSpPr>
              <a:spLocks noChangeArrowheads="1"/>
            </p:cNvSpPr>
            <p:nvPr/>
          </p:nvSpPr>
          <p:spPr bwMode="auto">
            <a:xfrm>
              <a:off x="3120" y="1872"/>
              <a:ext cx="96" cy="288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3983" name="AutoShape 52"/>
            <p:cNvSpPr>
              <a:spLocks noChangeArrowheads="1"/>
            </p:cNvSpPr>
            <p:nvPr/>
          </p:nvSpPr>
          <p:spPr bwMode="auto">
            <a:xfrm>
              <a:off x="3360" y="2016"/>
              <a:ext cx="96" cy="288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3984" name="AutoShape 53"/>
            <p:cNvSpPr>
              <a:spLocks noChangeArrowheads="1"/>
            </p:cNvSpPr>
            <p:nvPr/>
          </p:nvSpPr>
          <p:spPr bwMode="auto">
            <a:xfrm>
              <a:off x="3552" y="2208"/>
              <a:ext cx="96" cy="288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3985" name="AutoShape 54"/>
            <p:cNvSpPr>
              <a:spLocks noChangeArrowheads="1"/>
            </p:cNvSpPr>
            <p:nvPr/>
          </p:nvSpPr>
          <p:spPr bwMode="auto">
            <a:xfrm>
              <a:off x="3600" y="2448"/>
              <a:ext cx="96" cy="288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3986" name="AutoShape 55"/>
            <p:cNvSpPr>
              <a:spLocks noChangeArrowheads="1"/>
            </p:cNvSpPr>
            <p:nvPr/>
          </p:nvSpPr>
          <p:spPr bwMode="auto">
            <a:xfrm>
              <a:off x="3648" y="2736"/>
              <a:ext cx="96" cy="288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3987" name="AutoShape 56"/>
            <p:cNvSpPr>
              <a:spLocks noChangeArrowheads="1"/>
            </p:cNvSpPr>
            <p:nvPr/>
          </p:nvSpPr>
          <p:spPr bwMode="auto">
            <a:xfrm>
              <a:off x="2544" y="1584"/>
              <a:ext cx="96" cy="24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3988" name="AutoShape 57"/>
            <p:cNvSpPr>
              <a:spLocks noChangeArrowheads="1"/>
            </p:cNvSpPr>
            <p:nvPr/>
          </p:nvSpPr>
          <p:spPr bwMode="auto">
            <a:xfrm>
              <a:off x="2736" y="1632"/>
              <a:ext cx="96" cy="288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3989" name="AutoShape 58"/>
            <p:cNvSpPr>
              <a:spLocks noChangeArrowheads="1"/>
            </p:cNvSpPr>
            <p:nvPr/>
          </p:nvSpPr>
          <p:spPr bwMode="auto">
            <a:xfrm>
              <a:off x="2928" y="1728"/>
              <a:ext cx="96" cy="288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3990" name="AutoShape 59"/>
            <p:cNvSpPr>
              <a:spLocks noChangeArrowheads="1"/>
            </p:cNvSpPr>
            <p:nvPr/>
          </p:nvSpPr>
          <p:spPr bwMode="auto">
            <a:xfrm>
              <a:off x="2160" y="1344"/>
              <a:ext cx="96" cy="24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3991" name="AutoShape 60"/>
            <p:cNvSpPr>
              <a:spLocks noChangeArrowheads="1"/>
            </p:cNvSpPr>
            <p:nvPr/>
          </p:nvSpPr>
          <p:spPr bwMode="auto">
            <a:xfrm>
              <a:off x="2208" y="1056"/>
              <a:ext cx="96" cy="24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83992" name="Group 67"/>
            <p:cNvGrpSpPr>
              <a:grpSpLocks/>
            </p:cNvGrpSpPr>
            <p:nvPr/>
          </p:nvGrpSpPr>
          <p:grpSpPr bwMode="auto">
            <a:xfrm>
              <a:off x="2592" y="912"/>
              <a:ext cx="192" cy="384"/>
              <a:chOff x="2928" y="1200"/>
              <a:chExt cx="192" cy="384"/>
            </a:xfrm>
          </p:grpSpPr>
          <p:sp>
            <p:nvSpPr>
              <p:cNvPr id="84022" name="AutoShape 61"/>
              <p:cNvSpPr>
                <a:spLocks noChangeArrowheads="1"/>
              </p:cNvSpPr>
              <p:nvPr/>
            </p:nvSpPr>
            <p:spPr bwMode="auto">
              <a:xfrm>
                <a:off x="2928" y="1200"/>
                <a:ext cx="192" cy="384"/>
              </a:xfrm>
              <a:prstGeom prst="can">
                <a:avLst>
                  <a:gd name="adj" fmla="val 50000"/>
                </a:avLst>
              </a:prstGeom>
              <a:solidFill>
                <a:srgbClr val="FF66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4023" name="Arc 65"/>
              <p:cNvSpPr>
                <a:spLocks/>
              </p:cNvSpPr>
              <p:nvPr/>
            </p:nvSpPr>
            <p:spPr bwMode="auto">
              <a:xfrm rot="8186355">
                <a:off x="2976" y="1296"/>
                <a:ext cx="114" cy="93"/>
              </a:xfrm>
              <a:custGeom>
                <a:avLst/>
                <a:gdLst>
                  <a:gd name="T0" fmla="*/ 0 w 21594"/>
                  <a:gd name="T1" fmla="*/ 0 h 21128"/>
                  <a:gd name="T2" fmla="*/ 0 w 21594"/>
                  <a:gd name="T3" fmla="*/ 0 h 21128"/>
                  <a:gd name="T4" fmla="*/ 0 w 21594"/>
                  <a:gd name="T5" fmla="*/ 0 h 21128"/>
                  <a:gd name="T6" fmla="*/ 0 60000 65536"/>
                  <a:gd name="T7" fmla="*/ 0 60000 65536"/>
                  <a:gd name="T8" fmla="*/ 0 60000 65536"/>
                  <a:gd name="T9" fmla="*/ 0 w 21594"/>
                  <a:gd name="T10" fmla="*/ 0 h 21128"/>
                  <a:gd name="T11" fmla="*/ 21594 w 21594"/>
                  <a:gd name="T12" fmla="*/ 21128 h 21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4" h="21128" fill="none" extrusionOk="0">
                    <a:moveTo>
                      <a:pt x="4490" y="-1"/>
                    </a:moveTo>
                    <a:cubicBezTo>
                      <a:pt x="14285" y="2081"/>
                      <a:pt x="21365" y="10622"/>
                      <a:pt x="21594" y="20633"/>
                    </a:cubicBezTo>
                  </a:path>
                  <a:path w="21594" h="21128" stroke="0" extrusionOk="0">
                    <a:moveTo>
                      <a:pt x="4490" y="-1"/>
                    </a:moveTo>
                    <a:cubicBezTo>
                      <a:pt x="14285" y="2081"/>
                      <a:pt x="21365" y="10622"/>
                      <a:pt x="21594" y="20633"/>
                    </a:cubicBezTo>
                    <a:lnTo>
                      <a:pt x="0" y="21128"/>
                    </a:lnTo>
                    <a:close/>
                  </a:path>
                </a:pathLst>
              </a:cu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84024" name="Arc 66"/>
              <p:cNvSpPr>
                <a:spLocks/>
              </p:cNvSpPr>
              <p:nvPr/>
            </p:nvSpPr>
            <p:spPr bwMode="auto">
              <a:xfrm rot="8186355">
                <a:off x="2976" y="1392"/>
                <a:ext cx="114" cy="93"/>
              </a:xfrm>
              <a:custGeom>
                <a:avLst/>
                <a:gdLst>
                  <a:gd name="T0" fmla="*/ 0 w 21594"/>
                  <a:gd name="T1" fmla="*/ 0 h 21128"/>
                  <a:gd name="T2" fmla="*/ 0 w 21594"/>
                  <a:gd name="T3" fmla="*/ 0 h 21128"/>
                  <a:gd name="T4" fmla="*/ 0 w 21594"/>
                  <a:gd name="T5" fmla="*/ 0 h 21128"/>
                  <a:gd name="T6" fmla="*/ 0 60000 65536"/>
                  <a:gd name="T7" fmla="*/ 0 60000 65536"/>
                  <a:gd name="T8" fmla="*/ 0 60000 65536"/>
                  <a:gd name="T9" fmla="*/ 0 w 21594"/>
                  <a:gd name="T10" fmla="*/ 0 h 21128"/>
                  <a:gd name="T11" fmla="*/ 21594 w 21594"/>
                  <a:gd name="T12" fmla="*/ 21128 h 21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4" h="21128" fill="none" extrusionOk="0">
                    <a:moveTo>
                      <a:pt x="4490" y="-1"/>
                    </a:moveTo>
                    <a:cubicBezTo>
                      <a:pt x="14285" y="2081"/>
                      <a:pt x="21365" y="10622"/>
                      <a:pt x="21594" y="20633"/>
                    </a:cubicBezTo>
                  </a:path>
                  <a:path w="21594" h="21128" stroke="0" extrusionOk="0">
                    <a:moveTo>
                      <a:pt x="4490" y="-1"/>
                    </a:moveTo>
                    <a:cubicBezTo>
                      <a:pt x="14285" y="2081"/>
                      <a:pt x="21365" y="10622"/>
                      <a:pt x="21594" y="20633"/>
                    </a:cubicBezTo>
                    <a:lnTo>
                      <a:pt x="0" y="21128"/>
                    </a:lnTo>
                    <a:close/>
                  </a:path>
                </a:pathLst>
              </a:cu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grpSp>
          <p:nvGrpSpPr>
            <p:cNvPr id="83993" name="Group 68"/>
            <p:cNvGrpSpPr>
              <a:grpSpLocks/>
            </p:cNvGrpSpPr>
            <p:nvPr/>
          </p:nvGrpSpPr>
          <p:grpSpPr bwMode="auto">
            <a:xfrm>
              <a:off x="3120" y="912"/>
              <a:ext cx="192" cy="384"/>
              <a:chOff x="2928" y="1200"/>
              <a:chExt cx="192" cy="384"/>
            </a:xfrm>
          </p:grpSpPr>
          <p:sp>
            <p:nvSpPr>
              <p:cNvPr id="84019" name="AutoShape 69"/>
              <p:cNvSpPr>
                <a:spLocks noChangeArrowheads="1"/>
              </p:cNvSpPr>
              <p:nvPr/>
            </p:nvSpPr>
            <p:spPr bwMode="auto">
              <a:xfrm>
                <a:off x="2928" y="1200"/>
                <a:ext cx="192" cy="384"/>
              </a:xfrm>
              <a:prstGeom prst="can">
                <a:avLst>
                  <a:gd name="adj" fmla="val 50000"/>
                </a:avLst>
              </a:prstGeom>
              <a:solidFill>
                <a:srgbClr val="FF66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4020" name="Arc 70"/>
              <p:cNvSpPr>
                <a:spLocks/>
              </p:cNvSpPr>
              <p:nvPr/>
            </p:nvSpPr>
            <p:spPr bwMode="auto">
              <a:xfrm rot="8186355">
                <a:off x="2976" y="1296"/>
                <a:ext cx="114" cy="93"/>
              </a:xfrm>
              <a:custGeom>
                <a:avLst/>
                <a:gdLst>
                  <a:gd name="T0" fmla="*/ 0 w 21594"/>
                  <a:gd name="T1" fmla="*/ 0 h 21128"/>
                  <a:gd name="T2" fmla="*/ 0 w 21594"/>
                  <a:gd name="T3" fmla="*/ 0 h 21128"/>
                  <a:gd name="T4" fmla="*/ 0 w 21594"/>
                  <a:gd name="T5" fmla="*/ 0 h 21128"/>
                  <a:gd name="T6" fmla="*/ 0 60000 65536"/>
                  <a:gd name="T7" fmla="*/ 0 60000 65536"/>
                  <a:gd name="T8" fmla="*/ 0 60000 65536"/>
                  <a:gd name="T9" fmla="*/ 0 w 21594"/>
                  <a:gd name="T10" fmla="*/ 0 h 21128"/>
                  <a:gd name="T11" fmla="*/ 21594 w 21594"/>
                  <a:gd name="T12" fmla="*/ 21128 h 21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4" h="21128" fill="none" extrusionOk="0">
                    <a:moveTo>
                      <a:pt x="4490" y="-1"/>
                    </a:moveTo>
                    <a:cubicBezTo>
                      <a:pt x="14285" y="2081"/>
                      <a:pt x="21365" y="10622"/>
                      <a:pt x="21594" y="20633"/>
                    </a:cubicBezTo>
                  </a:path>
                  <a:path w="21594" h="21128" stroke="0" extrusionOk="0">
                    <a:moveTo>
                      <a:pt x="4490" y="-1"/>
                    </a:moveTo>
                    <a:cubicBezTo>
                      <a:pt x="14285" y="2081"/>
                      <a:pt x="21365" y="10622"/>
                      <a:pt x="21594" y="20633"/>
                    </a:cubicBezTo>
                    <a:lnTo>
                      <a:pt x="0" y="21128"/>
                    </a:lnTo>
                    <a:close/>
                  </a:path>
                </a:pathLst>
              </a:cu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84021" name="Arc 71"/>
              <p:cNvSpPr>
                <a:spLocks/>
              </p:cNvSpPr>
              <p:nvPr/>
            </p:nvSpPr>
            <p:spPr bwMode="auto">
              <a:xfrm rot="8186355">
                <a:off x="2976" y="1392"/>
                <a:ext cx="114" cy="93"/>
              </a:xfrm>
              <a:custGeom>
                <a:avLst/>
                <a:gdLst>
                  <a:gd name="T0" fmla="*/ 0 w 21594"/>
                  <a:gd name="T1" fmla="*/ 0 h 21128"/>
                  <a:gd name="T2" fmla="*/ 0 w 21594"/>
                  <a:gd name="T3" fmla="*/ 0 h 21128"/>
                  <a:gd name="T4" fmla="*/ 0 w 21594"/>
                  <a:gd name="T5" fmla="*/ 0 h 21128"/>
                  <a:gd name="T6" fmla="*/ 0 60000 65536"/>
                  <a:gd name="T7" fmla="*/ 0 60000 65536"/>
                  <a:gd name="T8" fmla="*/ 0 60000 65536"/>
                  <a:gd name="T9" fmla="*/ 0 w 21594"/>
                  <a:gd name="T10" fmla="*/ 0 h 21128"/>
                  <a:gd name="T11" fmla="*/ 21594 w 21594"/>
                  <a:gd name="T12" fmla="*/ 21128 h 21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4" h="21128" fill="none" extrusionOk="0">
                    <a:moveTo>
                      <a:pt x="4490" y="-1"/>
                    </a:moveTo>
                    <a:cubicBezTo>
                      <a:pt x="14285" y="2081"/>
                      <a:pt x="21365" y="10622"/>
                      <a:pt x="21594" y="20633"/>
                    </a:cubicBezTo>
                  </a:path>
                  <a:path w="21594" h="21128" stroke="0" extrusionOk="0">
                    <a:moveTo>
                      <a:pt x="4490" y="-1"/>
                    </a:moveTo>
                    <a:cubicBezTo>
                      <a:pt x="14285" y="2081"/>
                      <a:pt x="21365" y="10622"/>
                      <a:pt x="21594" y="20633"/>
                    </a:cubicBezTo>
                    <a:lnTo>
                      <a:pt x="0" y="21128"/>
                    </a:lnTo>
                    <a:close/>
                  </a:path>
                </a:pathLst>
              </a:cu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grpSp>
          <p:nvGrpSpPr>
            <p:cNvPr id="83994" name="Group 72"/>
            <p:cNvGrpSpPr>
              <a:grpSpLocks/>
            </p:cNvGrpSpPr>
            <p:nvPr/>
          </p:nvGrpSpPr>
          <p:grpSpPr bwMode="auto">
            <a:xfrm>
              <a:off x="3648" y="912"/>
              <a:ext cx="192" cy="384"/>
              <a:chOff x="2928" y="1200"/>
              <a:chExt cx="192" cy="384"/>
            </a:xfrm>
          </p:grpSpPr>
          <p:sp>
            <p:nvSpPr>
              <p:cNvPr id="84016" name="AutoShape 73"/>
              <p:cNvSpPr>
                <a:spLocks noChangeArrowheads="1"/>
              </p:cNvSpPr>
              <p:nvPr/>
            </p:nvSpPr>
            <p:spPr bwMode="auto">
              <a:xfrm>
                <a:off x="2928" y="1200"/>
                <a:ext cx="192" cy="384"/>
              </a:xfrm>
              <a:prstGeom prst="can">
                <a:avLst>
                  <a:gd name="adj" fmla="val 50000"/>
                </a:avLst>
              </a:prstGeom>
              <a:solidFill>
                <a:srgbClr val="FF66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4017" name="Arc 74"/>
              <p:cNvSpPr>
                <a:spLocks/>
              </p:cNvSpPr>
              <p:nvPr/>
            </p:nvSpPr>
            <p:spPr bwMode="auto">
              <a:xfrm rot="8186355">
                <a:off x="2976" y="1296"/>
                <a:ext cx="114" cy="93"/>
              </a:xfrm>
              <a:custGeom>
                <a:avLst/>
                <a:gdLst>
                  <a:gd name="T0" fmla="*/ 0 w 21594"/>
                  <a:gd name="T1" fmla="*/ 0 h 21128"/>
                  <a:gd name="T2" fmla="*/ 0 w 21594"/>
                  <a:gd name="T3" fmla="*/ 0 h 21128"/>
                  <a:gd name="T4" fmla="*/ 0 w 21594"/>
                  <a:gd name="T5" fmla="*/ 0 h 21128"/>
                  <a:gd name="T6" fmla="*/ 0 60000 65536"/>
                  <a:gd name="T7" fmla="*/ 0 60000 65536"/>
                  <a:gd name="T8" fmla="*/ 0 60000 65536"/>
                  <a:gd name="T9" fmla="*/ 0 w 21594"/>
                  <a:gd name="T10" fmla="*/ 0 h 21128"/>
                  <a:gd name="T11" fmla="*/ 21594 w 21594"/>
                  <a:gd name="T12" fmla="*/ 21128 h 21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4" h="21128" fill="none" extrusionOk="0">
                    <a:moveTo>
                      <a:pt x="4490" y="-1"/>
                    </a:moveTo>
                    <a:cubicBezTo>
                      <a:pt x="14285" y="2081"/>
                      <a:pt x="21365" y="10622"/>
                      <a:pt x="21594" y="20633"/>
                    </a:cubicBezTo>
                  </a:path>
                  <a:path w="21594" h="21128" stroke="0" extrusionOk="0">
                    <a:moveTo>
                      <a:pt x="4490" y="-1"/>
                    </a:moveTo>
                    <a:cubicBezTo>
                      <a:pt x="14285" y="2081"/>
                      <a:pt x="21365" y="10622"/>
                      <a:pt x="21594" y="20633"/>
                    </a:cubicBezTo>
                    <a:lnTo>
                      <a:pt x="0" y="21128"/>
                    </a:lnTo>
                    <a:close/>
                  </a:path>
                </a:pathLst>
              </a:cu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84018" name="Arc 75"/>
              <p:cNvSpPr>
                <a:spLocks/>
              </p:cNvSpPr>
              <p:nvPr/>
            </p:nvSpPr>
            <p:spPr bwMode="auto">
              <a:xfrm rot="8186355">
                <a:off x="2976" y="1392"/>
                <a:ext cx="114" cy="93"/>
              </a:xfrm>
              <a:custGeom>
                <a:avLst/>
                <a:gdLst>
                  <a:gd name="T0" fmla="*/ 0 w 21594"/>
                  <a:gd name="T1" fmla="*/ 0 h 21128"/>
                  <a:gd name="T2" fmla="*/ 0 w 21594"/>
                  <a:gd name="T3" fmla="*/ 0 h 21128"/>
                  <a:gd name="T4" fmla="*/ 0 w 21594"/>
                  <a:gd name="T5" fmla="*/ 0 h 21128"/>
                  <a:gd name="T6" fmla="*/ 0 60000 65536"/>
                  <a:gd name="T7" fmla="*/ 0 60000 65536"/>
                  <a:gd name="T8" fmla="*/ 0 60000 65536"/>
                  <a:gd name="T9" fmla="*/ 0 w 21594"/>
                  <a:gd name="T10" fmla="*/ 0 h 21128"/>
                  <a:gd name="T11" fmla="*/ 21594 w 21594"/>
                  <a:gd name="T12" fmla="*/ 21128 h 21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4" h="21128" fill="none" extrusionOk="0">
                    <a:moveTo>
                      <a:pt x="4490" y="-1"/>
                    </a:moveTo>
                    <a:cubicBezTo>
                      <a:pt x="14285" y="2081"/>
                      <a:pt x="21365" y="10622"/>
                      <a:pt x="21594" y="20633"/>
                    </a:cubicBezTo>
                  </a:path>
                  <a:path w="21594" h="21128" stroke="0" extrusionOk="0">
                    <a:moveTo>
                      <a:pt x="4490" y="-1"/>
                    </a:moveTo>
                    <a:cubicBezTo>
                      <a:pt x="14285" y="2081"/>
                      <a:pt x="21365" y="10622"/>
                      <a:pt x="21594" y="20633"/>
                    </a:cubicBezTo>
                    <a:lnTo>
                      <a:pt x="0" y="21128"/>
                    </a:lnTo>
                    <a:close/>
                  </a:path>
                </a:pathLst>
              </a:cu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grpSp>
          <p:nvGrpSpPr>
            <p:cNvPr id="83995" name="Group 76"/>
            <p:cNvGrpSpPr>
              <a:grpSpLocks/>
            </p:cNvGrpSpPr>
            <p:nvPr/>
          </p:nvGrpSpPr>
          <p:grpSpPr bwMode="auto">
            <a:xfrm>
              <a:off x="4176" y="912"/>
              <a:ext cx="192" cy="384"/>
              <a:chOff x="2928" y="1200"/>
              <a:chExt cx="192" cy="384"/>
            </a:xfrm>
          </p:grpSpPr>
          <p:sp>
            <p:nvSpPr>
              <p:cNvPr id="84013" name="AutoShape 77"/>
              <p:cNvSpPr>
                <a:spLocks noChangeArrowheads="1"/>
              </p:cNvSpPr>
              <p:nvPr/>
            </p:nvSpPr>
            <p:spPr bwMode="auto">
              <a:xfrm>
                <a:off x="2928" y="1200"/>
                <a:ext cx="192" cy="384"/>
              </a:xfrm>
              <a:prstGeom prst="can">
                <a:avLst>
                  <a:gd name="adj" fmla="val 50000"/>
                </a:avLst>
              </a:prstGeom>
              <a:solidFill>
                <a:srgbClr val="FF66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4014" name="Arc 78"/>
              <p:cNvSpPr>
                <a:spLocks/>
              </p:cNvSpPr>
              <p:nvPr/>
            </p:nvSpPr>
            <p:spPr bwMode="auto">
              <a:xfrm rot="8186355">
                <a:off x="2976" y="1296"/>
                <a:ext cx="114" cy="93"/>
              </a:xfrm>
              <a:custGeom>
                <a:avLst/>
                <a:gdLst>
                  <a:gd name="T0" fmla="*/ 0 w 21594"/>
                  <a:gd name="T1" fmla="*/ 0 h 21128"/>
                  <a:gd name="T2" fmla="*/ 0 w 21594"/>
                  <a:gd name="T3" fmla="*/ 0 h 21128"/>
                  <a:gd name="T4" fmla="*/ 0 w 21594"/>
                  <a:gd name="T5" fmla="*/ 0 h 21128"/>
                  <a:gd name="T6" fmla="*/ 0 60000 65536"/>
                  <a:gd name="T7" fmla="*/ 0 60000 65536"/>
                  <a:gd name="T8" fmla="*/ 0 60000 65536"/>
                  <a:gd name="T9" fmla="*/ 0 w 21594"/>
                  <a:gd name="T10" fmla="*/ 0 h 21128"/>
                  <a:gd name="T11" fmla="*/ 21594 w 21594"/>
                  <a:gd name="T12" fmla="*/ 21128 h 21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4" h="21128" fill="none" extrusionOk="0">
                    <a:moveTo>
                      <a:pt x="4490" y="-1"/>
                    </a:moveTo>
                    <a:cubicBezTo>
                      <a:pt x="14285" y="2081"/>
                      <a:pt x="21365" y="10622"/>
                      <a:pt x="21594" y="20633"/>
                    </a:cubicBezTo>
                  </a:path>
                  <a:path w="21594" h="21128" stroke="0" extrusionOk="0">
                    <a:moveTo>
                      <a:pt x="4490" y="-1"/>
                    </a:moveTo>
                    <a:cubicBezTo>
                      <a:pt x="14285" y="2081"/>
                      <a:pt x="21365" y="10622"/>
                      <a:pt x="21594" y="20633"/>
                    </a:cubicBezTo>
                    <a:lnTo>
                      <a:pt x="0" y="21128"/>
                    </a:lnTo>
                    <a:close/>
                  </a:path>
                </a:pathLst>
              </a:cu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84015" name="Arc 79"/>
              <p:cNvSpPr>
                <a:spLocks/>
              </p:cNvSpPr>
              <p:nvPr/>
            </p:nvSpPr>
            <p:spPr bwMode="auto">
              <a:xfrm rot="8186355">
                <a:off x="2976" y="1392"/>
                <a:ext cx="114" cy="93"/>
              </a:xfrm>
              <a:custGeom>
                <a:avLst/>
                <a:gdLst>
                  <a:gd name="T0" fmla="*/ 0 w 21594"/>
                  <a:gd name="T1" fmla="*/ 0 h 21128"/>
                  <a:gd name="T2" fmla="*/ 0 w 21594"/>
                  <a:gd name="T3" fmla="*/ 0 h 21128"/>
                  <a:gd name="T4" fmla="*/ 0 w 21594"/>
                  <a:gd name="T5" fmla="*/ 0 h 21128"/>
                  <a:gd name="T6" fmla="*/ 0 60000 65536"/>
                  <a:gd name="T7" fmla="*/ 0 60000 65536"/>
                  <a:gd name="T8" fmla="*/ 0 60000 65536"/>
                  <a:gd name="T9" fmla="*/ 0 w 21594"/>
                  <a:gd name="T10" fmla="*/ 0 h 21128"/>
                  <a:gd name="T11" fmla="*/ 21594 w 21594"/>
                  <a:gd name="T12" fmla="*/ 21128 h 21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4" h="21128" fill="none" extrusionOk="0">
                    <a:moveTo>
                      <a:pt x="4490" y="-1"/>
                    </a:moveTo>
                    <a:cubicBezTo>
                      <a:pt x="14285" y="2081"/>
                      <a:pt x="21365" y="10622"/>
                      <a:pt x="21594" y="20633"/>
                    </a:cubicBezTo>
                  </a:path>
                  <a:path w="21594" h="21128" stroke="0" extrusionOk="0">
                    <a:moveTo>
                      <a:pt x="4490" y="-1"/>
                    </a:moveTo>
                    <a:cubicBezTo>
                      <a:pt x="14285" y="2081"/>
                      <a:pt x="21365" y="10622"/>
                      <a:pt x="21594" y="20633"/>
                    </a:cubicBezTo>
                    <a:lnTo>
                      <a:pt x="0" y="21128"/>
                    </a:lnTo>
                    <a:close/>
                  </a:path>
                </a:pathLst>
              </a:cu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pic>
          <p:nvPicPr>
            <p:cNvPr id="83996" name="Picture 83" descr="Untitled-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0" y="1488"/>
              <a:ext cx="1920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97" name="Picture 84" descr="Untitled-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" y="3648"/>
              <a:ext cx="720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98" name="Picture 85" descr="Untitled-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0" y="2496"/>
              <a:ext cx="624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99" name="Picture 86" descr="Untitled-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48" y="1392"/>
              <a:ext cx="528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000" name="Picture 87" descr="Untitled-2"/>
            <p:cNvPicPr>
              <a:picLocks noChangeAspect="1" noChangeArrowheads="1"/>
            </p:cNvPicPr>
            <p:nvPr/>
          </p:nvPicPr>
          <p:blipFill>
            <a:blip r:embed="rId4"/>
            <a:srcRect b="50000"/>
            <a:stretch>
              <a:fillRect/>
            </a:stretch>
          </p:blipFill>
          <p:spPr bwMode="auto">
            <a:xfrm>
              <a:off x="3408" y="3894"/>
              <a:ext cx="912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001" name="AutoShape 88"/>
            <p:cNvSpPr>
              <a:spLocks noChangeArrowheads="1"/>
            </p:cNvSpPr>
            <p:nvPr/>
          </p:nvSpPr>
          <p:spPr bwMode="auto">
            <a:xfrm>
              <a:off x="4848" y="3936"/>
              <a:ext cx="192" cy="3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84002" name="Group 103"/>
            <p:cNvGrpSpPr>
              <a:grpSpLocks/>
            </p:cNvGrpSpPr>
            <p:nvPr/>
          </p:nvGrpSpPr>
          <p:grpSpPr bwMode="auto">
            <a:xfrm>
              <a:off x="2400" y="2352"/>
              <a:ext cx="912" cy="582"/>
              <a:chOff x="2496" y="2544"/>
              <a:chExt cx="912" cy="582"/>
            </a:xfrm>
          </p:grpSpPr>
          <p:pic>
            <p:nvPicPr>
              <p:cNvPr id="84004" name="Picture 89" descr="Untitled-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640" y="2544"/>
                <a:ext cx="624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4005" name="Group 94"/>
              <p:cNvGrpSpPr>
                <a:grpSpLocks/>
              </p:cNvGrpSpPr>
              <p:nvPr/>
            </p:nvGrpSpPr>
            <p:grpSpPr bwMode="auto">
              <a:xfrm>
                <a:off x="2496" y="2736"/>
                <a:ext cx="96" cy="192"/>
                <a:chOff x="2544" y="2736"/>
                <a:chExt cx="48" cy="192"/>
              </a:xfrm>
            </p:grpSpPr>
            <p:sp>
              <p:nvSpPr>
                <p:cNvPr id="84010" name="Line 91"/>
                <p:cNvSpPr>
                  <a:spLocks noChangeShapeType="1"/>
                </p:cNvSpPr>
                <p:nvPr/>
              </p:nvSpPr>
              <p:spPr bwMode="auto">
                <a:xfrm flipH="1" flipV="1">
                  <a:off x="2544" y="2736"/>
                  <a:ext cx="48" cy="4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011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2544" y="2880"/>
                  <a:ext cx="48" cy="4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012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2544" y="2832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4006" name="Group 95"/>
              <p:cNvGrpSpPr>
                <a:grpSpLocks/>
              </p:cNvGrpSpPr>
              <p:nvPr/>
            </p:nvGrpSpPr>
            <p:grpSpPr bwMode="auto">
              <a:xfrm rot="-10579384">
                <a:off x="3312" y="2736"/>
                <a:ext cx="96" cy="192"/>
                <a:chOff x="2544" y="2736"/>
                <a:chExt cx="48" cy="192"/>
              </a:xfrm>
            </p:grpSpPr>
            <p:sp>
              <p:nvSpPr>
                <p:cNvPr id="84007" name="Line 96"/>
                <p:cNvSpPr>
                  <a:spLocks noChangeShapeType="1"/>
                </p:cNvSpPr>
                <p:nvPr/>
              </p:nvSpPr>
              <p:spPr bwMode="auto">
                <a:xfrm flipH="1" flipV="1">
                  <a:off x="2544" y="2736"/>
                  <a:ext cx="48" cy="4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008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2544" y="2880"/>
                  <a:ext cx="48" cy="4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009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2544" y="2832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4003" name="AutoShape 101"/>
            <p:cNvSpPr>
              <a:spLocks noChangeArrowheads="1"/>
            </p:cNvSpPr>
            <p:nvPr/>
          </p:nvSpPr>
          <p:spPr bwMode="auto">
            <a:xfrm>
              <a:off x="2352" y="1488"/>
              <a:ext cx="96" cy="24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57200" y="212725"/>
            <a:ext cx="845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6000" b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I.P.D.E.</a:t>
            </a:r>
          </a:p>
        </p:txBody>
      </p:sp>
      <p:sp>
        <p:nvSpPr>
          <p:cNvPr id="83972" name="Text Box 37"/>
          <p:cNvSpPr txBox="1">
            <a:spLocks noChangeArrowheads="1"/>
          </p:cNvSpPr>
          <p:nvPr/>
        </p:nvSpPr>
        <p:spPr bwMode="auto">
          <a:xfrm>
            <a:off x="8305800" y="6172200"/>
            <a:ext cx="6858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  <a:latin typeface="Arial Black" pitchFamily="34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  <a:latin typeface="Arial Black" pitchFamily="34" charset="0"/>
              </a:rPr>
              <a:t>28</a:t>
            </a:r>
            <a:endParaRPr lang="en-US" b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1" descr="Road 7"/>
          <p:cNvPicPr>
            <a:picLocks noChangeAspect="1" noChangeArrowheads="1"/>
          </p:cNvPicPr>
          <p:nvPr/>
        </p:nvPicPr>
        <p:blipFill>
          <a:blip r:embed="rId3">
            <a:lum bright="7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8" name="Rectangle 8"/>
          <p:cNvSpPr>
            <a:spLocks noChangeArrowheads="1"/>
          </p:cNvSpPr>
          <p:nvPr/>
        </p:nvSpPr>
        <p:spPr bwMode="auto">
          <a:xfrm>
            <a:off x="0" y="3810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RESUMEN DE EFECTOS </a:t>
            </a:r>
          </a:p>
        </p:txBody>
      </p:sp>
      <p:sp>
        <p:nvSpPr>
          <p:cNvPr id="215049" name="Line 9"/>
          <p:cNvSpPr>
            <a:spLocks noChangeShapeType="1"/>
          </p:cNvSpPr>
          <p:nvPr/>
        </p:nvSpPr>
        <p:spPr bwMode="auto">
          <a:xfrm>
            <a:off x="838200" y="990600"/>
            <a:ext cx="7467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86020" name="Text Box 13"/>
          <p:cNvSpPr txBox="1">
            <a:spLocks noChangeArrowheads="1"/>
          </p:cNvSpPr>
          <p:nvPr/>
        </p:nvSpPr>
        <p:spPr bwMode="auto">
          <a:xfrm>
            <a:off x="8382000" y="6157913"/>
            <a:ext cx="6858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29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15057" name="Text Box 17"/>
          <p:cNvSpPr txBox="1">
            <a:spLocks noChangeArrowheads="1"/>
          </p:cNvSpPr>
          <p:nvPr/>
        </p:nvSpPr>
        <p:spPr bwMode="auto">
          <a:xfrm>
            <a:off x="0" y="2895600"/>
            <a:ext cx="5486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solidFill>
                  <a:srgbClr val="CC0000"/>
                </a:solidFill>
                <a:cs typeface="Times New Roman" pitchFamily="18" charset="0"/>
              </a:rPr>
              <a:t>Efectos Relacionados al Manejo </a:t>
            </a:r>
            <a:r>
              <a:rPr lang="en-US" sz="2400">
                <a:solidFill>
                  <a:srgbClr val="CC0000"/>
                </a:solidFill>
              </a:rPr>
              <a:t>:</a:t>
            </a:r>
          </a:p>
          <a:p>
            <a:pPr algn="ctr" eaLnBrk="0" hangingPunct="0"/>
            <a:r>
              <a:rPr lang="en-US" sz="2400">
                <a:solidFill>
                  <a:srgbClr val="000099"/>
                </a:solidFill>
              </a:rPr>
              <a:t>IPDE, </a:t>
            </a:r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Atención </a:t>
            </a:r>
            <a:r>
              <a:rPr lang="en-US" sz="2400">
                <a:solidFill>
                  <a:srgbClr val="000099"/>
                </a:solidFill>
              </a:rPr>
              <a:t>, </a:t>
            </a:r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Previniendo Riesgos </a:t>
            </a:r>
            <a:r>
              <a:rPr lang="en-US" sz="2400">
                <a:solidFill>
                  <a:srgbClr val="000099"/>
                </a:solidFill>
              </a:rPr>
              <a:t>, </a:t>
            </a:r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Tiempo de Reacción </a:t>
            </a:r>
            <a:r>
              <a:rPr lang="en-US" sz="2400">
                <a:solidFill>
                  <a:srgbClr val="000099"/>
                </a:solidFill>
              </a:rPr>
              <a:t>, </a:t>
            </a:r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Pruebas reales de manejo </a:t>
            </a:r>
          </a:p>
        </p:txBody>
      </p:sp>
      <p:sp>
        <p:nvSpPr>
          <p:cNvPr id="215058" name="Text Box 18"/>
          <p:cNvSpPr txBox="1">
            <a:spLocks noChangeArrowheads="1"/>
          </p:cNvSpPr>
          <p:nvPr/>
        </p:nvSpPr>
        <p:spPr bwMode="auto">
          <a:xfrm>
            <a:off x="990600" y="1219200"/>
            <a:ext cx="449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solidFill>
                  <a:srgbClr val="CC0000"/>
                </a:solidFill>
                <a:cs typeface="Times New Roman" pitchFamily="18" charset="0"/>
              </a:rPr>
              <a:t>Efectos Humanos </a:t>
            </a:r>
            <a:r>
              <a:rPr lang="en-US" sz="2400">
                <a:solidFill>
                  <a:srgbClr val="CC0000"/>
                </a:solidFill>
              </a:rPr>
              <a:t>:</a:t>
            </a:r>
          </a:p>
          <a:p>
            <a:pPr algn="ctr" eaLnBrk="0" hangingPunct="0"/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Cerebro </a:t>
            </a:r>
            <a:endParaRPr lang="en-US" sz="2400">
              <a:solidFill>
                <a:srgbClr val="000099"/>
              </a:solidFill>
            </a:endParaRPr>
          </a:p>
          <a:p>
            <a:pPr algn="ctr" eaLnBrk="0" hangingPunct="0"/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Visión </a:t>
            </a:r>
            <a:endParaRPr lang="en-US" sz="2400">
              <a:solidFill>
                <a:srgbClr val="000099"/>
              </a:solidFill>
            </a:endParaRPr>
          </a:p>
          <a:p>
            <a:pPr algn="ctr" eaLnBrk="0" hangingPunct="0"/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Percepción </a:t>
            </a:r>
          </a:p>
        </p:txBody>
      </p:sp>
      <p:sp>
        <p:nvSpPr>
          <p:cNvPr id="215059" name="Text Box 19"/>
          <p:cNvSpPr txBox="1">
            <a:spLocks noChangeArrowheads="1"/>
          </p:cNvSpPr>
          <p:nvPr/>
        </p:nvSpPr>
        <p:spPr bwMode="auto">
          <a:xfrm>
            <a:off x="1066800" y="4876800"/>
            <a:ext cx="44958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solidFill>
                  <a:srgbClr val="CC0000"/>
                </a:solidFill>
                <a:cs typeface="Times New Roman" pitchFamily="18" charset="0"/>
              </a:rPr>
              <a:t>Factores De Riesgo </a:t>
            </a:r>
            <a:r>
              <a:rPr lang="en-US" sz="2400">
                <a:solidFill>
                  <a:srgbClr val="CC0000"/>
                </a:solidFill>
              </a:rPr>
              <a:t>:</a:t>
            </a:r>
          </a:p>
          <a:p>
            <a:pPr algn="ctr" eaLnBrk="0" hangingPunct="0"/>
            <a:r>
              <a:rPr lang="en-US" sz="2000">
                <a:solidFill>
                  <a:srgbClr val="000099"/>
                </a:solidFill>
                <a:cs typeface="Times New Roman" pitchFamily="18" charset="0"/>
              </a:rPr>
              <a:t>Envuelto en un choque Fatal Responsabilidad en el Choque</a:t>
            </a:r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 </a:t>
            </a:r>
            <a:endParaRPr lang="en-US" sz="2400">
              <a:solidFill>
                <a:srgbClr val="000099"/>
              </a:solidFill>
            </a:endParaRPr>
          </a:p>
          <a:p>
            <a:pPr algn="ctr" eaLnBrk="0" hangingPunct="0"/>
            <a:r>
              <a:rPr lang="en-US" sz="2000">
                <a:solidFill>
                  <a:srgbClr val="000099"/>
                </a:solidFill>
                <a:cs typeface="Times New Roman" pitchFamily="18" charset="0"/>
              </a:rPr>
              <a:t>Muerte Del Conductor</a:t>
            </a:r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 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562600" y="1219200"/>
            <a:ext cx="2362200" cy="1752600"/>
            <a:chOff x="240" y="1632"/>
            <a:chExt cx="2208" cy="2160"/>
          </a:xfrm>
        </p:grpSpPr>
        <p:grpSp>
          <p:nvGrpSpPr>
            <p:cNvPr id="86027" name="Group 22"/>
            <p:cNvGrpSpPr>
              <a:grpSpLocks/>
            </p:cNvGrpSpPr>
            <p:nvPr/>
          </p:nvGrpSpPr>
          <p:grpSpPr bwMode="auto">
            <a:xfrm>
              <a:off x="384" y="1728"/>
              <a:ext cx="1920" cy="2064"/>
              <a:chOff x="384" y="1728"/>
              <a:chExt cx="1920" cy="2064"/>
            </a:xfrm>
          </p:grpSpPr>
          <p:sp>
            <p:nvSpPr>
              <p:cNvPr id="86031" name="Rectangle 23"/>
              <p:cNvSpPr>
                <a:spLocks noChangeArrowheads="1"/>
              </p:cNvSpPr>
              <p:nvPr/>
            </p:nvSpPr>
            <p:spPr bwMode="auto">
              <a:xfrm>
                <a:off x="384" y="1728"/>
                <a:ext cx="1920" cy="1920"/>
              </a:xfrm>
              <a:prstGeom prst="rect">
                <a:avLst/>
              </a:prstGeom>
              <a:solidFill>
                <a:srgbClr val="00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6032" name="Line 24"/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1920" cy="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33" name="Line 25"/>
              <p:cNvSpPr>
                <a:spLocks noChangeShapeType="1"/>
              </p:cNvSpPr>
              <p:nvPr/>
            </p:nvSpPr>
            <p:spPr bwMode="auto">
              <a:xfrm>
                <a:off x="384" y="2496"/>
                <a:ext cx="1920" cy="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34" name="Line 26"/>
              <p:cNvSpPr>
                <a:spLocks noChangeShapeType="1"/>
              </p:cNvSpPr>
              <p:nvPr/>
            </p:nvSpPr>
            <p:spPr bwMode="auto">
              <a:xfrm>
                <a:off x="384" y="2880"/>
                <a:ext cx="1920" cy="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35" name="Line 27"/>
              <p:cNvSpPr>
                <a:spLocks noChangeShapeType="1"/>
              </p:cNvSpPr>
              <p:nvPr/>
            </p:nvSpPr>
            <p:spPr bwMode="auto">
              <a:xfrm>
                <a:off x="384" y="3264"/>
                <a:ext cx="1920" cy="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36" name="Line 28"/>
              <p:cNvSpPr>
                <a:spLocks noChangeShapeType="1"/>
              </p:cNvSpPr>
              <p:nvPr/>
            </p:nvSpPr>
            <p:spPr bwMode="auto">
              <a:xfrm>
                <a:off x="768" y="1728"/>
                <a:ext cx="1" cy="192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37" name="Line 29"/>
              <p:cNvSpPr>
                <a:spLocks noChangeShapeType="1"/>
              </p:cNvSpPr>
              <p:nvPr/>
            </p:nvSpPr>
            <p:spPr bwMode="auto">
              <a:xfrm>
                <a:off x="1152" y="1728"/>
                <a:ext cx="1" cy="192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38" name="Line 30"/>
              <p:cNvSpPr>
                <a:spLocks noChangeShapeType="1"/>
              </p:cNvSpPr>
              <p:nvPr/>
            </p:nvSpPr>
            <p:spPr bwMode="auto">
              <a:xfrm>
                <a:off x="1536" y="1728"/>
                <a:ext cx="1" cy="192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39" name="Line 31"/>
              <p:cNvSpPr>
                <a:spLocks noChangeShapeType="1"/>
              </p:cNvSpPr>
              <p:nvPr/>
            </p:nvSpPr>
            <p:spPr bwMode="auto">
              <a:xfrm>
                <a:off x="1920" y="1728"/>
                <a:ext cx="1" cy="192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86040" name="Picture 32" descr="Untitled-3 copy"/>
              <p:cNvPicPr>
                <a:picLocks noChangeAspect="1" noChangeArrowheads="1"/>
              </p:cNvPicPr>
              <p:nvPr/>
            </p:nvPicPr>
            <p:blipFill>
              <a:blip r:embed="rId4">
                <a:lum bright="66000"/>
              </a:blip>
              <a:srcRect l="3242" t="8775" r="6450" b="1596"/>
              <a:stretch>
                <a:fillRect/>
              </a:stretch>
            </p:blipFill>
            <p:spPr bwMode="auto">
              <a:xfrm>
                <a:off x="816" y="2352"/>
                <a:ext cx="1069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6028" name="AutoShape 33"/>
            <p:cNvSpPr>
              <a:spLocks noChangeArrowheads="1"/>
            </p:cNvSpPr>
            <p:nvPr/>
          </p:nvSpPr>
          <p:spPr bwMode="auto">
            <a:xfrm>
              <a:off x="240" y="2486"/>
              <a:ext cx="576" cy="538"/>
            </a:xfrm>
            <a:prstGeom prst="rightArrow">
              <a:avLst>
                <a:gd name="adj1" fmla="val 49815"/>
                <a:gd name="adj2" fmla="val 4609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6029" name="AutoShape 34"/>
            <p:cNvSpPr>
              <a:spLocks noChangeArrowheads="1"/>
            </p:cNvSpPr>
            <p:nvPr/>
          </p:nvSpPr>
          <p:spPr bwMode="auto">
            <a:xfrm>
              <a:off x="1824" y="2448"/>
              <a:ext cx="624" cy="576"/>
            </a:xfrm>
            <a:prstGeom prst="leftArrow">
              <a:avLst>
                <a:gd name="adj1" fmla="val 45481"/>
                <a:gd name="adj2" fmla="val 51534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6030" name="AutoShape 35"/>
            <p:cNvSpPr>
              <a:spLocks noChangeArrowheads="1"/>
            </p:cNvSpPr>
            <p:nvPr/>
          </p:nvSpPr>
          <p:spPr bwMode="auto">
            <a:xfrm rot="5400000">
              <a:off x="960" y="1728"/>
              <a:ext cx="720" cy="528"/>
            </a:xfrm>
            <a:prstGeom prst="rightArrow">
              <a:avLst>
                <a:gd name="adj1" fmla="val 49630"/>
                <a:gd name="adj2" fmla="val 48302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pic>
        <p:nvPicPr>
          <p:cNvPr id="215060" name="Picture 20" descr="Crash 1"/>
          <p:cNvPicPr>
            <a:picLocks noChangeAspect="1" noChangeArrowheads="1"/>
          </p:cNvPicPr>
          <p:nvPr/>
        </p:nvPicPr>
        <p:blipFill>
          <a:blip r:embed="rId5"/>
          <a:srcRect r="19893"/>
          <a:stretch>
            <a:fillRect/>
          </a:stretch>
        </p:blipFill>
        <p:spPr bwMode="auto">
          <a:xfrm>
            <a:off x="5715000" y="4953000"/>
            <a:ext cx="20574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6" name="Picture 36" descr="Road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124200"/>
            <a:ext cx="20574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7" grpId="0" autoUpdateAnimBg="0"/>
      <p:bldP spid="215058" grpId="0" autoUpdateAnimBg="0"/>
      <p:bldP spid="21505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58" descr="Caution 2"/>
          <p:cNvPicPr>
            <a:picLocks noChangeAspect="1" noChangeArrowheads="1"/>
          </p:cNvPicPr>
          <p:nvPr/>
        </p:nvPicPr>
        <p:blipFill>
          <a:blip r:embed="rId3">
            <a:lum bright="64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2800" b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EFECTOS FUNCIONALES AL CONDUCIR-BAC</a:t>
            </a:r>
            <a:r>
              <a:rPr lang="en-US" sz="3600" b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 </a:t>
            </a:r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457200" y="914400"/>
            <a:ext cx="830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457200" y="1371600"/>
            <a:ext cx="8458200" cy="4953000"/>
            <a:chOff x="288" y="864"/>
            <a:chExt cx="5328" cy="3120"/>
          </a:xfrm>
        </p:grpSpPr>
        <p:sp>
          <p:nvSpPr>
            <p:cNvPr id="88073" name="Text Box 9"/>
            <p:cNvSpPr txBox="1">
              <a:spLocks noChangeArrowheads="1"/>
            </p:cNvSpPr>
            <p:nvPr/>
          </p:nvSpPr>
          <p:spPr bwMode="auto">
            <a:xfrm>
              <a:off x="1824" y="864"/>
              <a:ext cx="6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>
                  <a:solidFill>
                    <a:schemeClr val="tx1"/>
                  </a:solidFill>
                </a:rPr>
                <a:t>BAC</a:t>
              </a: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88074" name="Text Box 10"/>
            <p:cNvSpPr txBox="1">
              <a:spLocks noChangeArrowheads="1"/>
            </p:cNvSpPr>
            <p:nvPr/>
          </p:nvSpPr>
          <p:spPr bwMode="auto">
            <a:xfrm>
              <a:off x="1824" y="3619"/>
              <a:ext cx="6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>
                  <a:solidFill>
                    <a:schemeClr val="tx1"/>
                  </a:solidFill>
                </a:rPr>
                <a:t>BAC</a:t>
              </a: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88075" name="Rectangle 15"/>
            <p:cNvSpPr>
              <a:spLocks noChangeArrowheads="1"/>
            </p:cNvSpPr>
            <p:nvPr/>
          </p:nvSpPr>
          <p:spPr bwMode="auto">
            <a:xfrm>
              <a:off x="288" y="1200"/>
              <a:ext cx="5136" cy="24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8076" name="Line 16"/>
            <p:cNvSpPr>
              <a:spLocks noChangeShapeType="1"/>
            </p:cNvSpPr>
            <p:nvPr/>
          </p:nvSpPr>
          <p:spPr bwMode="auto">
            <a:xfrm>
              <a:off x="2640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77" name="Line 17"/>
            <p:cNvSpPr>
              <a:spLocks noChangeShapeType="1"/>
            </p:cNvSpPr>
            <p:nvPr/>
          </p:nvSpPr>
          <p:spPr bwMode="auto">
            <a:xfrm>
              <a:off x="3216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78" name="Line 18"/>
            <p:cNvSpPr>
              <a:spLocks noChangeShapeType="1"/>
            </p:cNvSpPr>
            <p:nvPr/>
          </p:nvSpPr>
          <p:spPr bwMode="auto">
            <a:xfrm>
              <a:off x="4368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79" name="Line 19"/>
            <p:cNvSpPr>
              <a:spLocks noChangeShapeType="1"/>
            </p:cNvSpPr>
            <p:nvPr/>
          </p:nvSpPr>
          <p:spPr bwMode="auto">
            <a:xfrm>
              <a:off x="4896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0" name="Line 20"/>
            <p:cNvSpPr>
              <a:spLocks noChangeShapeType="1"/>
            </p:cNvSpPr>
            <p:nvPr/>
          </p:nvSpPr>
          <p:spPr bwMode="auto">
            <a:xfrm>
              <a:off x="3792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1" name="Text Box 21"/>
            <p:cNvSpPr txBox="1">
              <a:spLocks noChangeArrowheads="1"/>
            </p:cNvSpPr>
            <p:nvPr/>
          </p:nvSpPr>
          <p:spPr bwMode="auto">
            <a:xfrm>
              <a:off x="2448" y="95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.02</a:t>
              </a:r>
            </a:p>
          </p:txBody>
        </p:sp>
        <p:sp>
          <p:nvSpPr>
            <p:cNvPr id="88082" name="Text Box 22"/>
            <p:cNvSpPr txBox="1">
              <a:spLocks noChangeArrowheads="1"/>
            </p:cNvSpPr>
            <p:nvPr/>
          </p:nvSpPr>
          <p:spPr bwMode="auto">
            <a:xfrm>
              <a:off x="3024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.04</a:t>
              </a:r>
            </a:p>
          </p:txBody>
        </p:sp>
        <p:sp>
          <p:nvSpPr>
            <p:cNvPr id="88083" name="Text Box 23"/>
            <p:cNvSpPr txBox="1">
              <a:spLocks noChangeArrowheads="1"/>
            </p:cNvSpPr>
            <p:nvPr/>
          </p:nvSpPr>
          <p:spPr bwMode="auto">
            <a:xfrm>
              <a:off x="3600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.06</a:t>
              </a:r>
            </a:p>
          </p:txBody>
        </p:sp>
        <p:sp>
          <p:nvSpPr>
            <p:cNvPr id="88084" name="Text Box 24"/>
            <p:cNvSpPr txBox="1">
              <a:spLocks noChangeArrowheads="1"/>
            </p:cNvSpPr>
            <p:nvPr/>
          </p:nvSpPr>
          <p:spPr bwMode="auto">
            <a:xfrm>
              <a:off x="4176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.08</a:t>
              </a:r>
            </a:p>
          </p:txBody>
        </p:sp>
        <p:sp>
          <p:nvSpPr>
            <p:cNvPr id="88085" name="Text Box 25"/>
            <p:cNvSpPr txBox="1">
              <a:spLocks noChangeArrowheads="1"/>
            </p:cNvSpPr>
            <p:nvPr/>
          </p:nvSpPr>
          <p:spPr bwMode="auto">
            <a:xfrm>
              <a:off x="4704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.10</a:t>
              </a:r>
            </a:p>
          </p:txBody>
        </p:sp>
        <p:sp>
          <p:nvSpPr>
            <p:cNvPr id="88086" name="Text Box 26"/>
            <p:cNvSpPr txBox="1">
              <a:spLocks noChangeArrowheads="1"/>
            </p:cNvSpPr>
            <p:nvPr/>
          </p:nvSpPr>
          <p:spPr bwMode="auto">
            <a:xfrm>
              <a:off x="5232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.12</a:t>
              </a:r>
            </a:p>
          </p:txBody>
        </p:sp>
        <p:sp>
          <p:nvSpPr>
            <p:cNvPr id="88087" name="Text Box 27"/>
            <p:cNvSpPr txBox="1">
              <a:spLocks noChangeArrowheads="1"/>
            </p:cNvSpPr>
            <p:nvPr/>
          </p:nvSpPr>
          <p:spPr bwMode="auto">
            <a:xfrm>
              <a:off x="5184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.12</a:t>
              </a:r>
            </a:p>
          </p:txBody>
        </p:sp>
        <p:sp>
          <p:nvSpPr>
            <p:cNvPr id="88088" name="Text Box 28"/>
            <p:cNvSpPr txBox="1">
              <a:spLocks noChangeArrowheads="1"/>
            </p:cNvSpPr>
            <p:nvPr/>
          </p:nvSpPr>
          <p:spPr bwMode="auto">
            <a:xfrm>
              <a:off x="2448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.02</a:t>
              </a:r>
            </a:p>
          </p:txBody>
        </p:sp>
        <p:sp>
          <p:nvSpPr>
            <p:cNvPr id="88089" name="Text Box 29"/>
            <p:cNvSpPr txBox="1">
              <a:spLocks noChangeArrowheads="1"/>
            </p:cNvSpPr>
            <p:nvPr/>
          </p:nvSpPr>
          <p:spPr bwMode="auto">
            <a:xfrm>
              <a:off x="3024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.04</a:t>
              </a:r>
            </a:p>
          </p:txBody>
        </p:sp>
        <p:sp>
          <p:nvSpPr>
            <p:cNvPr id="88090" name="Text Box 30"/>
            <p:cNvSpPr txBox="1">
              <a:spLocks noChangeArrowheads="1"/>
            </p:cNvSpPr>
            <p:nvPr/>
          </p:nvSpPr>
          <p:spPr bwMode="auto">
            <a:xfrm>
              <a:off x="3600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.06</a:t>
              </a:r>
            </a:p>
          </p:txBody>
        </p:sp>
        <p:sp>
          <p:nvSpPr>
            <p:cNvPr id="88091" name="Text Box 31"/>
            <p:cNvSpPr txBox="1">
              <a:spLocks noChangeArrowheads="1"/>
            </p:cNvSpPr>
            <p:nvPr/>
          </p:nvSpPr>
          <p:spPr bwMode="auto">
            <a:xfrm>
              <a:off x="4176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.08</a:t>
              </a:r>
            </a:p>
          </p:txBody>
        </p:sp>
        <p:sp>
          <p:nvSpPr>
            <p:cNvPr id="88092" name="Text Box 32"/>
            <p:cNvSpPr txBox="1">
              <a:spLocks noChangeArrowheads="1"/>
            </p:cNvSpPr>
            <p:nvPr/>
          </p:nvSpPr>
          <p:spPr bwMode="auto">
            <a:xfrm>
              <a:off x="4704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.10</a:t>
              </a:r>
            </a:p>
          </p:txBody>
        </p:sp>
      </p:grp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533400" y="2057400"/>
            <a:ext cx="35052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0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FUNCION AFECTADA :</a:t>
            </a:r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533400" y="2819400"/>
            <a:ext cx="3200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Atención Dividida </a:t>
            </a:r>
          </a:p>
        </p:txBody>
      </p:sp>
      <p:sp>
        <p:nvSpPr>
          <p:cNvPr id="32807" name="Line 39"/>
          <p:cNvSpPr>
            <a:spLocks noChangeShapeType="1"/>
          </p:cNvSpPr>
          <p:nvPr/>
        </p:nvSpPr>
        <p:spPr bwMode="auto">
          <a:xfrm>
            <a:off x="4191000" y="3048000"/>
            <a:ext cx="44196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072" name="Text Box 59"/>
          <p:cNvSpPr txBox="1">
            <a:spLocks noChangeArrowheads="1"/>
          </p:cNvSpPr>
          <p:nvPr/>
        </p:nvSpPr>
        <p:spPr bwMode="auto">
          <a:xfrm>
            <a:off x="8458200" y="6157913"/>
            <a:ext cx="6096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30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28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1" grpId="0" animBg="1" autoUpdateAnimBg="0"/>
      <p:bldP spid="32802" grpId="0" autoUpdateAnimBg="0"/>
      <p:bldP spid="3280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61" descr="Building 4"/>
          <p:cNvPicPr>
            <a:picLocks noChangeAspect="1" noChangeArrowheads="1"/>
          </p:cNvPicPr>
          <p:nvPr/>
        </p:nvPicPr>
        <p:blipFill>
          <a:blip r:embed="rId3"/>
          <a:srcRect l="13802" t="18349" r="4149" b="31447"/>
          <a:stretch>
            <a:fillRect/>
          </a:stretch>
        </p:blipFill>
        <p:spPr bwMode="auto">
          <a:xfrm>
            <a:off x="6248400" y="685800"/>
            <a:ext cx="25908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0115" name="Group 167"/>
          <p:cNvGrpSpPr>
            <a:grpSpLocks/>
          </p:cNvGrpSpPr>
          <p:nvPr/>
        </p:nvGrpSpPr>
        <p:grpSpPr bwMode="auto">
          <a:xfrm>
            <a:off x="533400" y="609600"/>
            <a:ext cx="2209800" cy="1498600"/>
            <a:chOff x="96" y="528"/>
            <a:chExt cx="1392" cy="944"/>
          </a:xfrm>
        </p:grpSpPr>
        <p:pic>
          <p:nvPicPr>
            <p:cNvPr id="90154" name="Picture 158" descr="Building 2"/>
            <p:cNvPicPr>
              <a:picLocks noChangeAspect="1" noChangeArrowheads="1"/>
            </p:cNvPicPr>
            <p:nvPr/>
          </p:nvPicPr>
          <p:blipFill>
            <a:blip r:embed="rId4"/>
            <a:srcRect t="30510" b="9486"/>
            <a:stretch>
              <a:fillRect/>
            </a:stretch>
          </p:blipFill>
          <p:spPr bwMode="auto">
            <a:xfrm>
              <a:off x="96" y="528"/>
              <a:ext cx="1392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155" name="Picture 160" descr="Bank Sign"/>
            <p:cNvPicPr>
              <a:picLocks noChangeAspect="1" noChangeArrowheads="1"/>
            </p:cNvPicPr>
            <p:nvPr/>
          </p:nvPicPr>
          <p:blipFill>
            <a:blip r:embed="rId5"/>
            <a:srcRect l="1999" t="18954" b="28508"/>
            <a:stretch>
              <a:fillRect/>
            </a:stretch>
          </p:blipFill>
          <p:spPr bwMode="auto">
            <a:xfrm>
              <a:off x="560" y="557"/>
              <a:ext cx="49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0116" name="Rectangle 53"/>
          <p:cNvSpPr>
            <a:spLocks noChangeArrowheads="1"/>
          </p:cNvSpPr>
          <p:nvPr/>
        </p:nvSpPr>
        <p:spPr bwMode="auto">
          <a:xfrm rot="5400000">
            <a:off x="1028700" y="2171700"/>
            <a:ext cx="6858000" cy="2514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0117" name="Rectangle 52"/>
          <p:cNvSpPr>
            <a:spLocks noChangeArrowheads="1"/>
          </p:cNvSpPr>
          <p:nvPr/>
        </p:nvSpPr>
        <p:spPr bwMode="auto">
          <a:xfrm>
            <a:off x="0" y="2362200"/>
            <a:ext cx="9144000" cy="2362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90118" name="Picture 155" descr="School"/>
          <p:cNvPicPr>
            <a:picLocks noChangeAspect="1" noChangeArrowheads="1"/>
          </p:cNvPicPr>
          <p:nvPr/>
        </p:nvPicPr>
        <p:blipFill>
          <a:blip r:embed="rId6"/>
          <a:srcRect l="18059" t="25887" r="18784" b="11446"/>
          <a:stretch>
            <a:fillRect/>
          </a:stretch>
        </p:blipFill>
        <p:spPr bwMode="auto">
          <a:xfrm>
            <a:off x="457200" y="4953000"/>
            <a:ext cx="2209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9" name="Picture 157" descr="Building 1"/>
          <p:cNvPicPr>
            <a:picLocks noChangeAspect="1" noChangeArrowheads="1"/>
          </p:cNvPicPr>
          <p:nvPr/>
        </p:nvPicPr>
        <p:blipFill>
          <a:blip r:embed="rId7"/>
          <a:srcRect l="18869" t="1936" r="4111" b="25433"/>
          <a:stretch>
            <a:fillRect/>
          </a:stretch>
        </p:blipFill>
        <p:spPr bwMode="auto">
          <a:xfrm>
            <a:off x="6248400" y="5240338"/>
            <a:ext cx="2590800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0" name="Line 163"/>
          <p:cNvSpPr>
            <a:spLocks noChangeShapeType="1"/>
          </p:cNvSpPr>
          <p:nvPr/>
        </p:nvSpPr>
        <p:spPr bwMode="auto">
          <a:xfrm>
            <a:off x="0" y="3581400"/>
            <a:ext cx="3200400" cy="0"/>
          </a:xfrm>
          <a:prstGeom prst="line">
            <a:avLst/>
          </a:prstGeom>
          <a:noFill/>
          <a:ln w="57150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Line 164"/>
          <p:cNvSpPr>
            <a:spLocks noChangeShapeType="1"/>
          </p:cNvSpPr>
          <p:nvPr/>
        </p:nvSpPr>
        <p:spPr bwMode="auto">
          <a:xfrm>
            <a:off x="5791200" y="3657600"/>
            <a:ext cx="3352800" cy="0"/>
          </a:xfrm>
          <a:prstGeom prst="line">
            <a:avLst/>
          </a:prstGeom>
          <a:noFill/>
          <a:ln w="57150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Line 165"/>
          <p:cNvSpPr>
            <a:spLocks noChangeShapeType="1"/>
          </p:cNvSpPr>
          <p:nvPr/>
        </p:nvSpPr>
        <p:spPr bwMode="auto">
          <a:xfrm flipV="1">
            <a:off x="4419600" y="4572000"/>
            <a:ext cx="0" cy="2286000"/>
          </a:xfrm>
          <a:prstGeom prst="line">
            <a:avLst/>
          </a:prstGeom>
          <a:noFill/>
          <a:ln w="57150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Line 166"/>
          <p:cNvSpPr>
            <a:spLocks noChangeShapeType="1"/>
          </p:cNvSpPr>
          <p:nvPr/>
        </p:nvSpPr>
        <p:spPr bwMode="auto">
          <a:xfrm flipH="1" flipV="1">
            <a:off x="4419600" y="0"/>
            <a:ext cx="0" cy="2209800"/>
          </a:xfrm>
          <a:prstGeom prst="line">
            <a:avLst/>
          </a:prstGeom>
          <a:noFill/>
          <a:ln w="57150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15"/>
          <p:cNvGrpSpPr>
            <a:grpSpLocks/>
          </p:cNvGrpSpPr>
          <p:nvPr/>
        </p:nvGrpSpPr>
        <p:grpSpPr bwMode="auto">
          <a:xfrm>
            <a:off x="3048000" y="838200"/>
            <a:ext cx="1143000" cy="1111250"/>
            <a:chOff x="1920" y="528"/>
            <a:chExt cx="720" cy="700"/>
          </a:xfrm>
        </p:grpSpPr>
        <p:sp>
          <p:nvSpPr>
            <p:cNvPr id="90152" name="Text Box 99"/>
            <p:cNvSpPr txBox="1">
              <a:spLocks noChangeArrowheads="1"/>
            </p:cNvSpPr>
            <p:nvPr/>
          </p:nvSpPr>
          <p:spPr bwMode="auto">
            <a:xfrm>
              <a:off x="1920" y="528"/>
              <a:ext cx="52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>
                  <a:solidFill>
                    <a:schemeClr val="tx1"/>
                  </a:solidFill>
                </a:rPr>
                <a:t>D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pic>
          <p:nvPicPr>
            <p:cNvPr id="90153" name="Picture 177" descr="Motorcycl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16" y="672"/>
              <a:ext cx="624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34"/>
          <p:cNvGrpSpPr>
            <a:grpSpLocks/>
          </p:cNvGrpSpPr>
          <p:nvPr/>
        </p:nvGrpSpPr>
        <p:grpSpPr bwMode="auto">
          <a:xfrm>
            <a:off x="4572000" y="4343400"/>
            <a:ext cx="1066800" cy="2438400"/>
            <a:chOff x="2880" y="2736"/>
            <a:chExt cx="672" cy="1536"/>
          </a:xfrm>
        </p:grpSpPr>
        <p:grpSp>
          <p:nvGrpSpPr>
            <p:cNvPr id="90148" name="Group 217"/>
            <p:cNvGrpSpPr>
              <a:grpSpLocks/>
            </p:cNvGrpSpPr>
            <p:nvPr/>
          </p:nvGrpSpPr>
          <p:grpSpPr bwMode="auto">
            <a:xfrm>
              <a:off x="2880" y="2736"/>
              <a:ext cx="672" cy="1536"/>
              <a:chOff x="2880" y="2736"/>
              <a:chExt cx="672" cy="1536"/>
            </a:xfrm>
          </p:grpSpPr>
          <p:sp>
            <p:nvSpPr>
              <p:cNvPr id="90150" name="Text Box 121"/>
              <p:cNvSpPr txBox="1">
                <a:spLocks noChangeArrowheads="1"/>
              </p:cNvSpPr>
              <p:nvPr/>
            </p:nvSpPr>
            <p:spPr bwMode="auto">
              <a:xfrm>
                <a:off x="2936" y="2736"/>
                <a:ext cx="392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200">
                    <a:solidFill>
                      <a:schemeClr val="tx1"/>
                    </a:solidFill>
                  </a:rPr>
                  <a:t>C</a:t>
                </a:r>
                <a:endParaRPr lang="en-US" sz="1600">
                  <a:solidFill>
                    <a:schemeClr val="tx1"/>
                  </a:solidFill>
                </a:endParaRPr>
              </a:p>
            </p:txBody>
          </p:sp>
          <p:pic>
            <p:nvPicPr>
              <p:cNvPr id="90151" name="Picture 176" descr="Bus 1"/>
              <p:cNvPicPr>
                <a:picLocks noChangeAspect="1" noChangeArrowheads="1"/>
              </p:cNvPicPr>
              <p:nvPr/>
            </p:nvPicPr>
            <p:blipFill>
              <a:blip r:embed="rId9"/>
              <a:srcRect l="38049" t="14211" r="43674" b="20526"/>
              <a:stretch>
                <a:fillRect/>
              </a:stretch>
            </p:blipFill>
            <p:spPr bwMode="auto">
              <a:xfrm>
                <a:off x="2880" y="2989"/>
                <a:ext cx="672" cy="1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0149" name="Oval 203"/>
            <p:cNvSpPr>
              <a:spLocks noChangeArrowheads="1"/>
            </p:cNvSpPr>
            <p:nvPr/>
          </p:nvSpPr>
          <p:spPr bwMode="auto">
            <a:xfrm>
              <a:off x="3072" y="4080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6" name="Group 207"/>
          <p:cNvGrpSpPr>
            <a:grpSpLocks/>
          </p:cNvGrpSpPr>
          <p:nvPr/>
        </p:nvGrpSpPr>
        <p:grpSpPr bwMode="auto">
          <a:xfrm>
            <a:off x="2590800" y="4572000"/>
            <a:ext cx="1066800" cy="503238"/>
            <a:chOff x="1632" y="2880"/>
            <a:chExt cx="672" cy="317"/>
          </a:xfrm>
        </p:grpSpPr>
        <p:sp>
          <p:nvSpPr>
            <p:cNvPr id="90146" name="Text Box 102"/>
            <p:cNvSpPr txBox="1">
              <a:spLocks noChangeArrowheads="1"/>
            </p:cNvSpPr>
            <p:nvPr/>
          </p:nvSpPr>
          <p:spPr bwMode="auto">
            <a:xfrm>
              <a:off x="2016" y="2928"/>
              <a:ext cx="28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>
                  <a:solidFill>
                    <a:schemeClr val="tx1"/>
                  </a:solidFill>
                </a:rPr>
                <a:t>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pic>
          <p:nvPicPr>
            <p:cNvPr id="90147" name="Picture 206" descr="Kids 3"/>
            <p:cNvPicPr>
              <a:picLocks noChangeAspect="1" noChangeArrowheads="1"/>
            </p:cNvPicPr>
            <p:nvPr/>
          </p:nvPicPr>
          <p:blipFill>
            <a:blip r:embed="rId10"/>
            <a:srcRect l="39581" t="12303" r="22466" b="43718"/>
            <a:stretch>
              <a:fillRect/>
            </a:stretch>
          </p:blipFill>
          <p:spPr bwMode="auto">
            <a:xfrm>
              <a:off x="1632" y="2880"/>
              <a:ext cx="384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0127" name="Text Box 208"/>
          <p:cNvSpPr txBox="1">
            <a:spLocks noChangeArrowheads="1"/>
          </p:cNvSpPr>
          <p:nvPr/>
        </p:nvSpPr>
        <p:spPr bwMode="auto">
          <a:xfrm>
            <a:off x="8534400" y="6172200"/>
            <a:ext cx="6096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 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31</a:t>
            </a:r>
            <a:endParaRPr lang="en-US" b="0">
              <a:solidFill>
                <a:schemeClr val="tx1"/>
              </a:solidFill>
            </a:endParaRPr>
          </a:p>
        </p:txBody>
      </p:sp>
      <p:grpSp>
        <p:nvGrpSpPr>
          <p:cNvPr id="7" name="Group 218"/>
          <p:cNvGrpSpPr>
            <a:grpSpLocks/>
          </p:cNvGrpSpPr>
          <p:nvPr/>
        </p:nvGrpSpPr>
        <p:grpSpPr bwMode="auto">
          <a:xfrm>
            <a:off x="5181600" y="2806700"/>
            <a:ext cx="2133600" cy="698500"/>
            <a:chOff x="3264" y="1768"/>
            <a:chExt cx="1344" cy="440"/>
          </a:xfrm>
        </p:grpSpPr>
        <p:pic>
          <p:nvPicPr>
            <p:cNvPr id="90144" name="Picture 180" descr="Car 7"/>
            <p:cNvPicPr>
              <a:picLocks noChangeAspect="1" noChangeArrowheads="1"/>
            </p:cNvPicPr>
            <p:nvPr/>
          </p:nvPicPr>
          <p:blipFill>
            <a:blip r:embed="rId11"/>
            <a:srcRect t="20409" r="3679" b="18367"/>
            <a:stretch>
              <a:fillRect/>
            </a:stretch>
          </p:blipFill>
          <p:spPr bwMode="auto">
            <a:xfrm>
              <a:off x="3552" y="1768"/>
              <a:ext cx="1056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45" name="Text Box 197"/>
            <p:cNvSpPr txBox="1">
              <a:spLocks noChangeArrowheads="1"/>
            </p:cNvSpPr>
            <p:nvPr/>
          </p:nvSpPr>
          <p:spPr bwMode="auto">
            <a:xfrm>
              <a:off x="3264" y="1862"/>
              <a:ext cx="43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>
                  <a:solidFill>
                    <a:schemeClr val="tx1"/>
                  </a:solidFill>
                </a:rPr>
                <a:t>E</a:t>
              </a:r>
              <a:endParaRPr lang="en-US" sz="220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221"/>
          <p:cNvGrpSpPr>
            <a:grpSpLocks/>
          </p:cNvGrpSpPr>
          <p:nvPr/>
        </p:nvGrpSpPr>
        <p:grpSpPr bwMode="auto">
          <a:xfrm>
            <a:off x="6864350" y="4114800"/>
            <a:ext cx="2051050" cy="600075"/>
            <a:chOff x="4324" y="2592"/>
            <a:chExt cx="1292" cy="378"/>
          </a:xfrm>
        </p:grpSpPr>
        <p:sp>
          <p:nvSpPr>
            <p:cNvPr id="90142" name="Text Box 211"/>
            <p:cNvSpPr txBox="1">
              <a:spLocks noChangeArrowheads="1"/>
            </p:cNvSpPr>
            <p:nvPr/>
          </p:nvSpPr>
          <p:spPr bwMode="auto">
            <a:xfrm>
              <a:off x="4324" y="2688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>
                  <a:solidFill>
                    <a:schemeClr val="tx1"/>
                  </a:solidFill>
                </a:rPr>
                <a:t>F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pic>
          <p:nvPicPr>
            <p:cNvPr id="90143" name="Picture 220" descr="A Police Car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590" y="2592"/>
              <a:ext cx="1026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223"/>
          <p:cNvGrpSpPr>
            <a:grpSpLocks/>
          </p:cNvGrpSpPr>
          <p:nvPr/>
        </p:nvGrpSpPr>
        <p:grpSpPr bwMode="auto">
          <a:xfrm>
            <a:off x="457200" y="3886200"/>
            <a:ext cx="2209800" cy="533400"/>
            <a:chOff x="288" y="2352"/>
            <a:chExt cx="1392" cy="336"/>
          </a:xfrm>
        </p:grpSpPr>
        <p:sp>
          <p:nvSpPr>
            <p:cNvPr id="90140" name="Text Box 98"/>
            <p:cNvSpPr txBox="1">
              <a:spLocks noChangeArrowheads="1"/>
            </p:cNvSpPr>
            <p:nvPr/>
          </p:nvSpPr>
          <p:spPr bwMode="auto">
            <a:xfrm>
              <a:off x="288" y="2400"/>
              <a:ext cx="52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>
                  <a:solidFill>
                    <a:schemeClr val="tx1"/>
                  </a:solidFill>
                </a:rPr>
                <a:t>A</a:t>
              </a:r>
              <a:endParaRPr lang="en-US" sz="2200">
                <a:solidFill>
                  <a:schemeClr val="bg1"/>
                </a:solidFill>
              </a:endParaRPr>
            </a:p>
          </p:txBody>
        </p:sp>
        <p:pic>
          <p:nvPicPr>
            <p:cNvPr id="90141" name="Picture 222" descr="A Ca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96" y="2352"/>
              <a:ext cx="9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232"/>
          <p:cNvGrpSpPr>
            <a:grpSpLocks/>
          </p:cNvGrpSpPr>
          <p:nvPr/>
        </p:nvGrpSpPr>
        <p:grpSpPr bwMode="auto">
          <a:xfrm>
            <a:off x="4724400" y="6400800"/>
            <a:ext cx="381000" cy="228600"/>
            <a:chOff x="2928" y="4272"/>
            <a:chExt cx="336" cy="144"/>
          </a:xfrm>
        </p:grpSpPr>
        <p:grpSp>
          <p:nvGrpSpPr>
            <p:cNvPr id="90132" name="Group 227"/>
            <p:cNvGrpSpPr>
              <a:grpSpLocks/>
            </p:cNvGrpSpPr>
            <p:nvPr/>
          </p:nvGrpSpPr>
          <p:grpSpPr bwMode="auto">
            <a:xfrm>
              <a:off x="2928" y="4272"/>
              <a:ext cx="96" cy="144"/>
              <a:chOff x="2928" y="4032"/>
              <a:chExt cx="96" cy="192"/>
            </a:xfrm>
          </p:grpSpPr>
          <p:sp>
            <p:nvSpPr>
              <p:cNvPr id="90137" name="Line 224"/>
              <p:cNvSpPr>
                <a:spLocks noChangeShapeType="1"/>
              </p:cNvSpPr>
              <p:nvPr/>
            </p:nvSpPr>
            <p:spPr bwMode="auto">
              <a:xfrm flipH="1" flipV="1">
                <a:off x="2928" y="4032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38" name="Line 225"/>
              <p:cNvSpPr>
                <a:spLocks noChangeShapeType="1"/>
              </p:cNvSpPr>
              <p:nvPr/>
            </p:nvSpPr>
            <p:spPr bwMode="auto">
              <a:xfrm flipH="1">
                <a:off x="2928" y="4176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39" name="Line 226"/>
              <p:cNvSpPr>
                <a:spLocks noChangeShapeType="1"/>
              </p:cNvSpPr>
              <p:nvPr/>
            </p:nvSpPr>
            <p:spPr bwMode="auto">
              <a:xfrm flipH="1">
                <a:off x="2928" y="4128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0133" name="Group 228"/>
            <p:cNvGrpSpPr>
              <a:grpSpLocks/>
            </p:cNvGrpSpPr>
            <p:nvPr/>
          </p:nvGrpSpPr>
          <p:grpSpPr bwMode="auto">
            <a:xfrm rot="-10699341">
              <a:off x="3168" y="4272"/>
              <a:ext cx="96" cy="144"/>
              <a:chOff x="2928" y="4032"/>
              <a:chExt cx="96" cy="192"/>
            </a:xfrm>
          </p:grpSpPr>
          <p:sp>
            <p:nvSpPr>
              <p:cNvPr id="90134" name="Line 229"/>
              <p:cNvSpPr>
                <a:spLocks noChangeShapeType="1"/>
              </p:cNvSpPr>
              <p:nvPr/>
            </p:nvSpPr>
            <p:spPr bwMode="auto">
              <a:xfrm flipH="1" flipV="1">
                <a:off x="2928" y="4032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35" name="Line 230"/>
              <p:cNvSpPr>
                <a:spLocks noChangeShapeType="1"/>
              </p:cNvSpPr>
              <p:nvPr/>
            </p:nvSpPr>
            <p:spPr bwMode="auto">
              <a:xfrm flipH="1">
                <a:off x="2928" y="4176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36" name="Line 231"/>
              <p:cNvSpPr>
                <a:spLocks noChangeShapeType="1"/>
              </p:cNvSpPr>
              <p:nvPr/>
            </p:nvSpPr>
            <p:spPr bwMode="auto">
              <a:xfrm flipH="1">
                <a:off x="2928" y="4128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1062" descr="Caution 2"/>
          <p:cNvPicPr>
            <a:picLocks noChangeAspect="1" noChangeArrowheads="1"/>
          </p:cNvPicPr>
          <p:nvPr/>
        </p:nvPicPr>
        <p:blipFill>
          <a:blip r:embed="rId3">
            <a:lum bright="64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19" name="Rectangle 1027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2800" b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EFECTOS FUNCIONALES AL CONDUCIR-BAC</a:t>
            </a:r>
            <a:r>
              <a:rPr lang="en-US" sz="3600" b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  </a:t>
            </a:r>
          </a:p>
        </p:txBody>
      </p:sp>
      <p:sp>
        <p:nvSpPr>
          <p:cNvPr id="214020" name="Line 1028"/>
          <p:cNvSpPr>
            <a:spLocks noChangeShapeType="1"/>
          </p:cNvSpPr>
          <p:nvPr/>
        </p:nvSpPr>
        <p:spPr bwMode="auto">
          <a:xfrm>
            <a:off x="457200" y="914400"/>
            <a:ext cx="830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92164" name="Group 1029"/>
          <p:cNvGrpSpPr>
            <a:grpSpLocks/>
          </p:cNvGrpSpPr>
          <p:nvPr/>
        </p:nvGrpSpPr>
        <p:grpSpPr bwMode="auto">
          <a:xfrm>
            <a:off x="457200" y="1447800"/>
            <a:ext cx="8458200" cy="4953000"/>
            <a:chOff x="288" y="864"/>
            <a:chExt cx="5328" cy="3120"/>
          </a:xfrm>
        </p:grpSpPr>
        <p:sp>
          <p:nvSpPr>
            <p:cNvPr id="92171" name="Text Box 1030"/>
            <p:cNvSpPr txBox="1">
              <a:spLocks noChangeArrowheads="1"/>
            </p:cNvSpPr>
            <p:nvPr/>
          </p:nvSpPr>
          <p:spPr bwMode="auto">
            <a:xfrm>
              <a:off x="1824" y="864"/>
              <a:ext cx="6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>
                  <a:solidFill>
                    <a:schemeClr val="tx1"/>
                  </a:solidFill>
                </a:rPr>
                <a:t>BAC</a:t>
              </a: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92172" name="Text Box 1031"/>
            <p:cNvSpPr txBox="1">
              <a:spLocks noChangeArrowheads="1"/>
            </p:cNvSpPr>
            <p:nvPr/>
          </p:nvSpPr>
          <p:spPr bwMode="auto">
            <a:xfrm>
              <a:off x="1824" y="3619"/>
              <a:ext cx="6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>
                  <a:solidFill>
                    <a:schemeClr val="tx1"/>
                  </a:solidFill>
                </a:rPr>
                <a:t>BAC</a:t>
              </a: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92173" name="Rectangle 1032"/>
            <p:cNvSpPr>
              <a:spLocks noChangeArrowheads="1"/>
            </p:cNvSpPr>
            <p:nvPr/>
          </p:nvSpPr>
          <p:spPr bwMode="auto">
            <a:xfrm>
              <a:off x="288" y="1200"/>
              <a:ext cx="5136" cy="24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2174" name="Line 1033"/>
            <p:cNvSpPr>
              <a:spLocks noChangeShapeType="1"/>
            </p:cNvSpPr>
            <p:nvPr/>
          </p:nvSpPr>
          <p:spPr bwMode="auto">
            <a:xfrm>
              <a:off x="2640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75" name="Line 1034"/>
            <p:cNvSpPr>
              <a:spLocks noChangeShapeType="1"/>
            </p:cNvSpPr>
            <p:nvPr/>
          </p:nvSpPr>
          <p:spPr bwMode="auto">
            <a:xfrm>
              <a:off x="3216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76" name="Line 1035"/>
            <p:cNvSpPr>
              <a:spLocks noChangeShapeType="1"/>
            </p:cNvSpPr>
            <p:nvPr/>
          </p:nvSpPr>
          <p:spPr bwMode="auto">
            <a:xfrm>
              <a:off x="4368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77" name="Line 1036"/>
            <p:cNvSpPr>
              <a:spLocks noChangeShapeType="1"/>
            </p:cNvSpPr>
            <p:nvPr/>
          </p:nvSpPr>
          <p:spPr bwMode="auto">
            <a:xfrm>
              <a:off x="4896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78" name="Line 1037"/>
            <p:cNvSpPr>
              <a:spLocks noChangeShapeType="1"/>
            </p:cNvSpPr>
            <p:nvPr/>
          </p:nvSpPr>
          <p:spPr bwMode="auto">
            <a:xfrm>
              <a:off x="3792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79" name="Text Box 1038"/>
            <p:cNvSpPr txBox="1">
              <a:spLocks noChangeArrowheads="1"/>
            </p:cNvSpPr>
            <p:nvPr/>
          </p:nvSpPr>
          <p:spPr bwMode="auto">
            <a:xfrm>
              <a:off x="2448" y="95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.02</a:t>
              </a:r>
            </a:p>
          </p:txBody>
        </p:sp>
        <p:sp>
          <p:nvSpPr>
            <p:cNvPr id="92180" name="Text Box 1039"/>
            <p:cNvSpPr txBox="1">
              <a:spLocks noChangeArrowheads="1"/>
            </p:cNvSpPr>
            <p:nvPr/>
          </p:nvSpPr>
          <p:spPr bwMode="auto">
            <a:xfrm>
              <a:off x="3024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.04</a:t>
              </a:r>
            </a:p>
          </p:txBody>
        </p:sp>
        <p:sp>
          <p:nvSpPr>
            <p:cNvPr id="92181" name="Text Box 1040"/>
            <p:cNvSpPr txBox="1">
              <a:spLocks noChangeArrowheads="1"/>
            </p:cNvSpPr>
            <p:nvPr/>
          </p:nvSpPr>
          <p:spPr bwMode="auto">
            <a:xfrm>
              <a:off x="3600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.06</a:t>
              </a:r>
            </a:p>
          </p:txBody>
        </p:sp>
        <p:sp>
          <p:nvSpPr>
            <p:cNvPr id="92182" name="Text Box 1041"/>
            <p:cNvSpPr txBox="1">
              <a:spLocks noChangeArrowheads="1"/>
            </p:cNvSpPr>
            <p:nvPr/>
          </p:nvSpPr>
          <p:spPr bwMode="auto">
            <a:xfrm>
              <a:off x="4176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.08</a:t>
              </a:r>
            </a:p>
          </p:txBody>
        </p:sp>
        <p:sp>
          <p:nvSpPr>
            <p:cNvPr id="92183" name="Text Box 1042"/>
            <p:cNvSpPr txBox="1">
              <a:spLocks noChangeArrowheads="1"/>
            </p:cNvSpPr>
            <p:nvPr/>
          </p:nvSpPr>
          <p:spPr bwMode="auto">
            <a:xfrm>
              <a:off x="4704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.10</a:t>
              </a:r>
            </a:p>
          </p:txBody>
        </p:sp>
        <p:sp>
          <p:nvSpPr>
            <p:cNvPr id="92184" name="Text Box 1043"/>
            <p:cNvSpPr txBox="1">
              <a:spLocks noChangeArrowheads="1"/>
            </p:cNvSpPr>
            <p:nvPr/>
          </p:nvSpPr>
          <p:spPr bwMode="auto">
            <a:xfrm>
              <a:off x="5232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.12</a:t>
              </a:r>
            </a:p>
          </p:txBody>
        </p:sp>
        <p:sp>
          <p:nvSpPr>
            <p:cNvPr id="92185" name="Text Box 1044"/>
            <p:cNvSpPr txBox="1">
              <a:spLocks noChangeArrowheads="1"/>
            </p:cNvSpPr>
            <p:nvPr/>
          </p:nvSpPr>
          <p:spPr bwMode="auto">
            <a:xfrm>
              <a:off x="5184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.12</a:t>
              </a:r>
            </a:p>
          </p:txBody>
        </p:sp>
        <p:sp>
          <p:nvSpPr>
            <p:cNvPr id="92186" name="Text Box 1045"/>
            <p:cNvSpPr txBox="1">
              <a:spLocks noChangeArrowheads="1"/>
            </p:cNvSpPr>
            <p:nvPr/>
          </p:nvSpPr>
          <p:spPr bwMode="auto">
            <a:xfrm>
              <a:off x="2448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.02</a:t>
              </a:r>
            </a:p>
          </p:txBody>
        </p:sp>
        <p:sp>
          <p:nvSpPr>
            <p:cNvPr id="92187" name="Text Box 1046"/>
            <p:cNvSpPr txBox="1">
              <a:spLocks noChangeArrowheads="1"/>
            </p:cNvSpPr>
            <p:nvPr/>
          </p:nvSpPr>
          <p:spPr bwMode="auto">
            <a:xfrm>
              <a:off x="3024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.04</a:t>
              </a:r>
            </a:p>
          </p:txBody>
        </p:sp>
        <p:sp>
          <p:nvSpPr>
            <p:cNvPr id="92188" name="Text Box 1047"/>
            <p:cNvSpPr txBox="1">
              <a:spLocks noChangeArrowheads="1"/>
            </p:cNvSpPr>
            <p:nvPr/>
          </p:nvSpPr>
          <p:spPr bwMode="auto">
            <a:xfrm>
              <a:off x="3600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.06</a:t>
              </a:r>
            </a:p>
          </p:txBody>
        </p:sp>
        <p:sp>
          <p:nvSpPr>
            <p:cNvPr id="92189" name="Text Box 1048"/>
            <p:cNvSpPr txBox="1">
              <a:spLocks noChangeArrowheads="1"/>
            </p:cNvSpPr>
            <p:nvPr/>
          </p:nvSpPr>
          <p:spPr bwMode="auto">
            <a:xfrm>
              <a:off x="4176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.08</a:t>
              </a:r>
            </a:p>
          </p:txBody>
        </p:sp>
        <p:sp>
          <p:nvSpPr>
            <p:cNvPr id="92190" name="Text Box 1049"/>
            <p:cNvSpPr txBox="1">
              <a:spLocks noChangeArrowheads="1"/>
            </p:cNvSpPr>
            <p:nvPr/>
          </p:nvSpPr>
          <p:spPr bwMode="auto">
            <a:xfrm>
              <a:off x="4704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.10</a:t>
              </a:r>
            </a:p>
          </p:txBody>
        </p:sp>
      </p:grpSp>
      <p:sp>
        <p:nvSpPr>
          <p:cNvPr id="92165" name="Text Box 1050"/>
          <p:cNvSpPr txBox="1">
            <a:spLocks noChangeArrowheads="1"/>
          </p:cNvSpPr>
          <p:nvPr/>
        </p:nvSpPr>
        <p:spPr bwMode="auto">
          <a:xfrm>
            <a:off x="533400" y="2057400"/>
            <a:ext cx="35052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0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FUNCION AFECTADA :</a:t>
            </a:r>
          </a:p>
        </p:txBody>
      </p:sp>
      <p:sp>
        <p:nvSpPr>
          <p:cNvPr id="92166" name="Text Box 1051"/>
          <p:cNvSpPr txBox="1">
            <a:spLocks noChangeArrowheads="1"/>
          </p:cNvSpPr>
          <p:nvPr/>
        </p:nvSpPr>
        <p:spPr bwMode="auto">
          <a:xfrm>
            <a:off x="533400" y="3048000"/>
            <a:ext cx="3200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Atención Dividida </a:t>
            </a:r>
          </a:p>
        </p:txBody>
      </p:sp>
      <p:sp>
        <p:nvSpPr>
          <p:cNvPr id="214044" name="Text Box 1052"/>
          <p:cNvSpPr txBox="1">
            <a:spLocks noChangeArrowheads="1"/>
          </p:cNvSpPr>
          <p:nvPr/>
        </p:nvSpPr>
        <p:spPr bwMode="auto">
          <a:xfrm>
            <a:off x="609600" y="3581400"/>
            <a:ext cx="33528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Evaluaci</a:t>
            </a:r>
            <a:r>
              <a:rPr lang="en-US" sz="2400">
                <a:solidFill>
                  <a:srgbClr val="000099"/>
                </a:solidFill>
              </a:rPr>
              <a:t>ó</a:t>
            </a:r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n de la Información </a:t>
            </a:r>
          </a:p>
        </p:txBody>
      </p:sp>
      <p:sp>
        <p:nvSpPr>
          <p:cNvPr id="92168" name="Line 1056"/>
          <p:cNvSpPr>
            <a:spLocks noChangeShapeType="1"/>
          </p:cNvSpPr>
          <p:nvPr/>
        </p:nvSpPr>
        <p:spPr bwMode="auto">
          <a:xfrm>
            <a:off x="4191000" y="3276600"/>
            <a:ext cx="44196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4049" name="Line 1057"/>
          <p:cNvSpPr>
            <a:spLocks noChangeShapeType="1"/>
          </p:cNvSpPr>
          <p:nvPr/>
        </p:nvSpPr>
        <p:spPr bwMode="auto">
          <a:xfrm>
            <a:off x="6019800" y="3886200"/>
            <a:ext cx="25908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70" name="Text Box 1063"/>
          <p:cNvSpPr txBox="1">
            <a:spLocks noChangeArrowheads="1"/>
          </p:cNvSpPr>
          <p:nvPr/>
        </p:nvSpPr>
        <p:spPr bwMode="auto">
          <a:xfrm>
            <a:off x="8458200" y="6157913"/>
            <a:ext cx="6096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32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1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1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44" grpId="0" animBg="1" autoUpdateAnimBg="0"/>
      <p:bldP spid="2140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rgbClr val="DDDDDD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8382000" y="6157913"/>
            <a:ext cx="6858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 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33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4259" name="AutoShape 3"/>
          <p:cNvSpPr>
            <a:spLocks noChangeArrowheads="1"/>
          </p:cNvSpPr>
          <p:nvPr/>
        </p:nvSpPr>
        <p:spPr bwMode="auto">
          <a:xfrm rot="5400000">
            <a:off x="2247900" y="-419100"/>
            <a:ext cx="4648200" cy="7620000"/>
          </a:xfrm>
          <a:prstGeom prst="triangle">
            <a:avLst>
              <a:gd name="adj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2000" y="1066800"/>
            <a:ext cx="7620000" cy="4648200"/>
            <a:chOff x="432" y="672"/>
            <a:chExt cx="4800" cy="2928"/>
          </a:xfrm>
        </p:grpSpPr>
        <p:sp>
          <p:nvSpPr>
            <p:cNvPr id="94214" name="AutoShape 4"/>
            <p:cNvSpPr>
              <a:spLocks noChangeArrowheads="1"/>
            </p:cNvSpPr>
            <p:nvPr/>
          </p:nvSpPr>
          <p:spPr bwMode="auto">
            <a:xfrm rot="5400000">
              <a:off x="1368" y="-264"/>
              <a:ext cx="2928" cy="480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4215" name="AutoShape 6"/>
            <p:cNvSpPr>
              <a:spLocks noChangeArrowheads="1"/>
            </p:cNvSpPr>
            <p:nvPr/>
          </p:nvSpPr>
          <p:spPr bwMode="auto">
            <a:xfrm rot="5400000">
              <a:off x="1392" y="-48"/>
              <a:ext cx="2640" cy="4368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1295400" y="2971800"/>
            <a:ext cx="640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>
                <a:solidFill>
                  <a:srgbClr val="000000"/>
                </a:solidFill>
                <a:cs typeface="Times New Roman" pitchFamily="18" charset="0"/>
              </a:rPr>
              <a:t>ZONA SIN PASADA</a:t>
            </a:r>
            <a:endParaRPr lang="en-US" sz="600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animBg="1"/>
      <p:bldP spid="22426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2" descr="Caution 2"/>
          <p:cNvPicPr>
            <a:picLocks noChangeAspect="1" noChangeArrowheads="1"/>
          </p:cNvPicPr>
          <p:nvPr/>
        </p:nvPicPr>
        <p:blipFill>
          <a:blip r:embed="rId3">
            <a:lum bright="64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2800" b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EFECTOS FUNCIONALES AL CONDUCIR-BAC</a:t>
            </a:r>
          </a:p>
        </p:txBody>
      </p:sp>
      <p:sp>
        <p:nvSpPr>
          <p:cNvPr id="222212" name="Line 4"/>
          <p:cNvSpPr>
            <a:spLocks noChangeShapeType="1"/>
          </p:cNvSpPr>
          <p:nvPr/>
        </p:nvSpPr>
        <p:spPr bwMode="auto">
          <a:xfrm>
            <a:off x="457200" y="914400"/>
            <a:ext cx="830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96260" name="Group 5"/>
          <p:cNvGrpSpPr>
            <a:grpSpLocks/>
          </p:cNvGrpSpPr>
          <p:nvPr/>
        </p:nvGrpSpPr>
        <p:grpSpPr bwMode="auto">
          <a:xfrm>
            <a:off x="457200" y="1371600"/>
            <a:ext cx="8458200" cy="4953000"/>
            <a:chOff x="288" y="864"/>
            <a:chExt cx="5328" cy="3120"/>
          </a:xfrm>
        </p:grpSpPr>
        <p:sp>
          <p:nvSpPr>
            <p:cNvPr id="96271" name="Text Box 6"/>
            <p:cNvSpPr txBox="1">
              <a:spLocks noChangeArrowheads="1"/>
            </p:cNvSpPr>
            <p:nvPr/>
          </p:nvSpPr>
          <p:spPr bwMode="auto">
            <a:xfrm>
              <a:off x="1824" y="864"/>
              <a:ext cx="6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>
                  <a:solidFill>
                    <a:schemeClr val="tx1"/>
                  </a:solidFill>
                </a:rPr>
                <a:t>BAC</a:t>
              </a: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96272" name="Text Box 7"/>
            <p:cNvSpPr txBox="1">
              <a:spLocks noChangeArrowheads="1"/>
            </p:cNvSpPr>
            <p:nvPr/>
          </p:nvSpPr>
          <p:spPr bwMode="auto">
            <a:xfrm>
              <a:off x="1824" y="3619"/>
              <a:ext cx="6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>
                  <a:solidFill>
                    <a:schemeClr val="tx1"/>
                  </a:solidFill>
                </a:rPr>
                <a:t>BAC</a:t>
              </a: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96273" name="Rectangle 8"/>
            <p:cNvSpPr>
              <a:spLocks noChangeArrowheads="1"/>
            </p:cNvSpPr>
            <p:nvPr/>
          </p:nvSpPr>
          <p:spPr bwMode="auto">
            <a:xfrm>
              <a:off x="288" y="1200"/>
              <a:ext cx="5136" cy="24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6274" name="Line 9"/>
            <p:cNvSpPr>
              <a:spLocks noChangeShapeType="1"/>
            </p:cNvSpPr>
            <p:nvPr/>
          </p:nvSpPr>
          <p:spPr bwMode="auto">
            <a:xfrm>
              <a:off x="2640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75" name="Line 10"/>
            <p:cNvSpPr>
              <a:spLocks noChangeShapeType="1"/>
            </p:cNvSpPr>
            <p:nvPr/>
          </p:nvSpPr>
          <p:spPr bwMode="auto">
            <a:xfrm>
              <a:off x="3216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76" name="Line 11"/>
            <p:cNvSpPr>
              <a:spLocks noChangeShapeType="1"/>
            </p:cNvSpPr>
            <p:nvPr/>
          </p:nvSpPr>
          <p:spPr bwMode="auto">
            <a:xfrm>
              <a:off x="4368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77" name="Line 12"/>
            <p:cNvSpPr>
              <a:spLocks noChangeShapeType="1"/>
            </p:cNvSpPr>
            <p:nvPr/>
          </p:nvSpPr>
          <p:spPr bwMode="auto">
            <a:xfrm>
              <a:off x="4896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78" name="Line 13"/>
            <p:cNvSpPr>
              <a:spLocks noChangeShapeType="1"/>
            </p:cNvSpPr>
            <p:nvPr/>
          </p:nvSpPr>
          <p:spPr bwMode="auto">
            <a:xfrm>
              <a:off x="3792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79" name="Text Box 14"/>
            <p:cNvSpPr txBox="1">
              <a:spLocks noChangeArrowheads="1"/>
            </p:cNvSpPr>
            <p:nvPr/>
          </p:nvSpPr>
          <p:spPr bwMode="auto">
            <a:xfrm>
              <a:off x="2448" y="95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.02</a:t>
              </a:r>
            </a:p>
          </p:txBody>
        </p:sp>
        <p:sp>
          <p:nvSpPr>
            <p:cNvPr id="96280" name="Text Box 15"/>
            <p:cNvSpPr txBox="1">
              <a:spLocks noChangeArrowheads="1"/>
            </p:cNvSpPr>
            <p:nvPr/>
          </p:nvSpPr>
          <p:spPr bwMode="auto">
            <a:xfrm>
              <a:off x="3024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.04</a:t>
              </a:r>
            </a:p>
          </p:txBody>
        </p:sp>
        <p:sp>
          <p:nvSpPr>
            <p:cNvPr id="96281" name="Text Box 16"/>
            <p:cNvSpPr txBox="1">
              <a:spLocks noChangeArrowheads="1"/>
            </p:cNvSpPr>
            <p:nvPr/>
          </p:nvSpPr>
          <p:spPr bwMode="auto">
            <a:xfrm>
              <a:off x="3600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.06</a:t>
              </a:r>
            </a:p>
          </p:txBody>
        </p:sp>
        <p:sp>
          <p:nvSpPr>
            <p:cNvPr id="96282" name="Text Box 17"/>
            <p:cNvSpPr txBox="1">
              <a:spLocks noChangeArrowheads="1"/>
            </p:cNvSpPr>
            <p:nvPr/>
          </p:nvSpPr>
          <p:spPr bwMode="auto">
            <a:xfrm>
              <a:off x="4176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.08</a:t>
              </a:r>
            </a:p>
          </p:txBody>
        </p:sp>
        <p:sp>
          <p:nvSpPr>
            <p:cNvPr id="96283" name="Text Box 18"/>
            <p:cNvSpPr txBox="1">
              <a:spLocks noChangeArrowheads="1"/>
            </p:cNvSpPr>
            <p:nvPr/>
          </p:nvSpPr>
          <p:spPr bwMode="auto">
            <a:xfrm>
              <a:off x="4704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.10</a:t>
              </a:r>
            </a:p>
          </p:txBody>
        </p:sp>
        <p:sp>
          <p:nvSpPr>
            <p:cNvPr id="96284" name="Text Box 19"/>
            <p:cNvSpPr txBox="1">
              <a:spLocks noChangeArrowheads="1"/>
            </p:cNvSpPr>
            <p:nvPr/>
          </p:nvSpPr>
          <p:spPr bwMode="auto">
            <a:xfrm>
              <a:off x="5232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.12</a:t>
              </a:r>
            </a:p>
          </p:txBody>
        </p:sp>
        <p:sp>
          <p:nvSpPr>
            <p:cNvPr id="96285" name="Text Box 20"/>
            <p:cNvSpPr txBox="1">
              <a:spLocks noChangeArrowheads="1"/>
            </p:cNvSpPr>
            <p:nvPr/>
          </p:nvSpPr>
          <p:spPr bwMode="auto">
            <a:xfrm>
              <a:off x="5184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.12</a:t>
              </a:r>
            </a:p>
          </p:txBody>
        </p:sp>
        <p:sp>
          <p:nvSpPr>
            <p:cNvPr id="96286" name="Text Box 21"/>
            <p:cNvSpPr txBox="1">
              <a:spLocks noChangeArrowheads="1"/>
            </p:cNvSpPr>
            <p:nvPr/>
          </p:nvSpPr>
          <p:spPr bwMode="auto">
            <a:xfrm>
              <a:off x="2448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.02</a:t>
              </a:r>
            </a:p>
          </p:txBody>
        </p:sp>
        <p:sp>
          <p:nvSpPr>
            <p:cNvPr id="96287" name="Text Box 22"/>
            <p:cNvSpPr txBox="1">
              <a:spLocks noChangeArrowheads="1"/>
            </p:cNvSpPr>
            <p:nvPr/>
          </p:nvSpPr>
          <p:spPr bwMode="auto">
            <a:xfrm>
              <a:off x="3024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.04</a:t>
              </a:r>
            </a:p>
          </p:txBody>
        </p:sp>
        <p:sp>
          <p:nvSpPr>
            <p:cNvPr id="96288" name="Text Box 23"/>
            <p:cNvSpPr txBox="1">
              <a:spLocks noChangeArrowheads="1"/>
            </p:cNvSpPr>
            <p:nvPr/>
          </p:nvSpPr>
          <p:spPr bwMode="auto">
            <a:xfrm>
              <a:off x="3600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.06</a:t>
              </a:r>
            </a:p>
          </p:txBody>
        </p:sp>
        <p:sp>
          <p:nvSpPr>
            <p:cNvPr id="96289" name="Text Box 24"/>
            <p:cNvSpPr txBox="1">
              <a:spLocks noChangeArrowheads="1"/>
            </p:cNvSpPr>
            <p:nvPr/>
          </p:nvSpPr>
          <p:spPr bwMode="auto">
            <a:xfrm>
              <a:off x="4176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.08</a:t>
              </a:r>
            </a:p>
          </p:txBody>
        </p:sp>
        <p:sp>
          <p:nvSpPr>
            <p:cNvPr id="96290" name="Text Box 25"/>
            <p:cNvSpPr txBox="1">
              <a:spLocks noChangeArrowheads="1"/>
            </p:cNvSpPr>
            <p:nvPr/>
          </p:nvSpPr>
          <p:spPr bwMode="auto">
            <a:xfrm>
              <a:off x="4704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.10</a:t>
              </a:r>
            </a:p>
          </p:txBody>
        </p:sp>
      </p:grpSp>
      <p:sp>
        <p:nvSpPr>
          <p:cNvPr id="96261" name="Text Box 26"/>
          <p:cNvSpPr txBox="1">
            <a:spLocks noChangeArrowheads="1"/>
          </p:cNvSpPr>
          <p:nvPr/>
        </p:nvSpPr>
        <p:spPr bwMode="auto">
          <a:xfrm>
            <a:off x="533400" y="2057400"/>
            <a:ext cx="35052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0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FUNCION AFECTADA :</a:t>
            </a:r>
          </a:p>
        </p:txBody>
      </p:sp>
      <p:sp>
        <p:nvSpPr>
          <p:cNvPr id="96262" name="Text Box 27"/>
          <p:cNvSpPr txBox="1">
            <a:spLocks noChangeArrowheads="1"/>
          </p:cNvSpPr>
          <p:nvPr/>
        </p:nvSpPr>
        <p:spPr bwMode="auto">
          <a:xfrm>
            <a:off x="533400" y="2819400"/>
            <a:ext cx="3200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Atención Dividida </a:t>
            </a:r>
          </a:p>
        </p:txBody>
      </p:sp>
      <p:sp>
        <p:nvSpPr>
          <p:cNvPr id="96263" name="Text Box 28"/>
          <p:cNvSpPr txBox="1">
            <a:spLocks noChangeArrowheads="1"/>
          </p:cNvSpPr>
          <p:nvPr/>
        </p:nvSpPr>
        <p:spPr bwMode="auto">
          <a:xfrm>
            <a:off x="533400" y="3429000"/>
            <a:ext cx="35814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900">
                <a:solidFill>
                  <a:srgbClr val="000099"/>
                </a:solidFill>
                <a:cs typeface="Times New Roman" pitchFamily="18" charset="0"/>
              </a:rPr>
              <a:t>Evaluaci</a:t>
            </a:r>
            <a:r>
              <a:rPr lang="en-US" sz="1900">
                <a:solidFill>
                  <a:srgbClr val="000099"/>
                </a:solidFill>
              </a:rPr>
              <a:t>ó</a:t>
            </a:r>
            <a:r>
              <a:rPr lang="en-US" sz="1900">
                <a:solidFill>
                  <a:srgbClr val="000099"/>
                </a:solidFill>
                <a:cs typeface="Times New Roman" pitchFamily="18" charset="0"/>
              </a:rPr>
              <a:t>n de la Información</a:t>
            </a:r>
            <a:r>
              <a:rPr lang="en-US" sz="2000">
                <a:solidFill>
                  <a:srgbClr val="000099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22237" name="Text Box 29"/>
          <p:cNvSpPr txBox="1">
            <a:spLocks noChangeArrowheads="1"/>
          </p:cNvSpPr>
          <p:nvPr/>
        </p:nvSpPr>
        <p:spPr bwMode="auto">
          <a:xfrm>
            <a:off x="533400" y="3962400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El seguir y dirección </a:t>
            </a:r>
          </a:p>
        </p:txBody>
      </p:sp>
      <p:sp>
        <p:nvSpPr>
          <p:cNvPr id="222238" name="Text Box 30"/>
          <p:cNvSpPr txBox="1">
            <a:spLocks noChangeArrowheads="1"/>
          </p:cNvSpPr>
          <p:nvPr/>
        </p:nvSpPr>
        <p:spPr bwMode="auto">
          <a:xfrm>
            <a:off x="533400" y="4495800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Percepción </a:t>
            </a:r>
          </a:p>
        </p:txBody>
      </p:sp>
      <p:sp>
        <p:nvSpPr>
          <p:cNvPr id="96266" name="Line 32"/>
          <p:cNvSpPr>
            <a:spLocks noChangeShapeType="1"/>
          </p:cNvSpPr>
          <p:nvPr/>
        </p:nvSpPr>
        <p:spPr bwMode="auto">
          <a:xfrm>
            <a:off x="4191000" y="3048000"/>
            <a:ext cx="44196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6267" name="Line 33"/>
          <p:cNvSpPr>
            <a:spLocks noChangeShapeType="1"/>
          </p:cNvSpPr>
          <p:nvPr/>
        </p:nvSpPr>
        <p:spPr bwMode="auto">
          <a:xfrm>
            <a:off x="6019800" y="3657600"/>
            <a:ext cx="25908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2242" name="Line 34"/>
          <p:cNvSpPr>
            <a:spLocks noChangeShapeType="1"/>
          </p:cNvSpPr>
          <p:nvPr/>
        </p:nvSpPr>
        <p:spPr bwMode="auto">
          <a:xfrm>
            <a:off x="5486400" y="4191000"/>
            <a:ext cx="31242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2243" name="Line 35"/>
          <p:cNvSpPr>
            <a:spLocks noChangeShapeType="1"/>
          </p:cNvSpPr>
          <p:nvPr/>
        </p:nvSpPr>
        <p:spPr bwMode="auto">
          <a:xfrm>
            <a:off x="6934200" y="4724400"/>
            <a:ext cx="16764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6270" name="Text Box 37"/>
          <p:cNvSpPr txBox="1">
            <a:spLocks noChangeArrowheads="1"/>
          </p:cNvSpPr>
          <p:nvPr/>
        </p:nvSpPr>
        <p:spPr bwMode="auto">
          <a:xfrm>
            <a:off x="8458200" y="6157913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34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2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2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2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22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37" grpId="0" animBg="1" autoUpdateAnimBg="0"/>
      <p:bldP spid="222238" grpId="0" animBg="1" autoUpdateAnimBg="0"/>
      <p:bldP spid="222242" grpId="0" animBg="1"/>
      <p:bldP spid="2222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 Box 2050"/>
          <p:cNvSpPr txBox="1">
            <a:spLocks noChangeArrowheads="1"/>
          </p:cNvSpPr>
          <p:nvPr/>
        </p:nvSpPr>
        <p:spPr bwMode="auto">
          <a:xfrm>
            <a:off x="8382000" y="6157913"/>
            <a:ext cx="6858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35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5285" name="Text Box 2053"/>
          <p:cNvSpPr txBox="1">
            <a:spLocks noChangeArrowheads="1"/>
          </p:cNvSpPr>
          <p:nvPr/>
        </p:nvSpPr>
        <p:spPr bwMode="auto">
          <a:xfrm>
            <a:off x="152400" y="533400"/>
            <a:ext cx="8991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800" b="0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PERCEPCIÓN </a:t>
            </a:r>
          </a:p>
        </p:txBody>
      </p:sp>
      <p:sp>
        <p:nvSpPr>
          <p:cNvPr id="225286" name="Line 2054"/>
          <p:cNvSpPr>
            <a:spLocks noChangeShapeType="1"/>
          </p:cNvSpPr>
          <p:nvPr/>
        </p:nvSpPr>
        <p:spPr bwMode="auto">
          <a:xfrm>
            <a:off x="2514600" y="1143000"/>
            <a:ext cx="42672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2" name="Group 2057"/>
          <p:cNvGrpSpPr>
            <a:grpSpLocks/>
          </p:cNvGrpSpPr>
          <p:nvPr/>
        </p:nvGrpSpPr>
        <p:grpSpPr bwMode="auto">
          <a:xfrm>
            <a:off x="381000" y="1676400"/>
            <a:ext cx="3810000" cy="4267200"/>
            <a:chOff x="624" y="1152"/>
            <a:chExt cx="1672" cy="2208"/>
          </a:xfrm>
        </p:grpSpPr>
        <p:pic>
          <p:nvPicPr>
            <p:cNvPr id="98312" name="Picture 2052"/>
            <p:cNvPicPr>
              <a:picLocks noChangeAspect="1" noChangeArrowheads="1"/>
            </p:cNvPicPr>
            <p:nvPr/>
          </p:nvPicPr>
          <p:blipFill>
            <a:blip r:embed="rId3"/>
            <a:srcRect l="8641" r="5481" b="1819"/>
            <a:stretch>
              <a:fillRect/>
            </a:stretch>
          </p:blipFill>
          <p:spPr bwMode="auto">
            <a:xfrm>
              <a:off x="624" y="1440"/>
              <a:ext cx="1672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313" name="Text Box 2055"/>
            <p:cNvSpPr txBox="1">
              <a:spLocks noChangeArrowheads="1"/>
            </p:cNvSpPr>
            <p:nvPr/>
          </p:nvSpPr>
          <p:spPr bwMode="auto">
            <a:xfrm>
              <a:off x="624" y="1152"/>
              <a:ext cx="24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2200">
                  <a:solidFill>
                    <a:schemeClr val="tx1"/>
                  </a:solidFill>
                </a:rPr>
                <a:t>A</a:t>
              </a:r>
              <a:endParaRPr lang="en-US" sz="22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058"/>
          <p:cNvGrpSpPr>
            <a:grpSpLocks/>
          </p:cNvGrpSpPr>
          <p:nvPr/>
        </p:nvGrpSpPr>
        <p:grpSpPr bwMode="auto">
          <a:xfrm>
            <a:off x="4648200" y="1600200"/>
            <a:ext cx="3810000" cy="4343400"/>
            <a:chOff x="3216" y="1152"/>
            <a:chExt cx="1654" cy="2208"/>
          </a:xfrm>
        </p:grpSpPr>
        <p:pic>
          <p:nvPicPr>
            <p:cNvPr id="98310" name="Picture 205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16" y="1392"/>
              <a:ext cx="1654" cy="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311" name="Text Box 2056"/>
            <p:cNvSpPr txBox="1">
              <a:spLocks noChangeArrowheads="1"/>
            </p:cNvSpPr>
            <p:nvPr/>
          </p:nvSpPr>
          <p:spPr bwMode="auto">
            <a:xfrm>
              <a:off x="3312" y="1152"/>
              <a:ext cx="240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2200">
                  <a:solidFill>
                    <a:schemeClr val="tx1"/>
                  </a:solidFill>
                </a:rPr>
                <a:t>B</a:t>
              </a:r>
              <a:endParaRPr lang="en-US" b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1026" descr="Caution 2"/>
          <p:cNvPicPr>
            <a:picLocks noChangeAspect="1" noChangeArrowheads="1"/>
          </p:cNvPicPr>
          <p:nvPr/>
        </p:nvPicPr>
        <p:blipFill>
          <a:blip r:embed="rId3">
            <a:lum bright="64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2800" b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EFECTOS FUNCIONALES AL CONDUCIR-BAC</a:t>
            </a:r>
            <a:r>
              <a:rPr lang="en-US" sz="3600" b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 </a:t>
            </a:r>
          </a:p>
        </p:txBody>
      </p:sp>
      <p:sp>
        <p:nvSpPr>
          <p:cNvPr id="223236" name="Line 1028"/>
          <p:cNvSpPr>
            <a:spLocks noChangeShapeType="1"/>
          </p:cNvSpPr>
          <p:nvPr/>
        </p:nvSpPr>
        <p:spPr bwMode="auto">
          <a:xfrm>
            <a:off x="457200" y="914400"/>
            <a:ext cx="830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100356" name="Group 1029"/>
          <p:cNvGrpSpPr>
            <a:grpSpLocks/>
          </p:cNvGrpSpPr>
          <p:nvPr/>
        </p:nvGrpSpPr>
        <p:grpSpPr bwMode="auto">
          <a:xfrm>
            <a:off x="457200" y="1371600"/>
            <a:ext cx="8458200" cy="4953000"/>
            <a:chOff x="288" y="864"/>
            <a:chExt cx="5328" cy="3120"/>
          </a:xfrm>
        </p:grpSpPr>
        <p:sp>
          <p:nvSpPr>
            <p:cNvPr id="100369" name="Text Box 1030"/>
            <p:cNvSpPr txBox="1">
              <a:spLocks noChangeArrowheads="1"/>
            </p:cNvSpPr>
            <p:nvPr/>
          </p:nvSpPr>
          <p:spPr bwMode="auto">
            <a:xfrm>
              <a:off x="1824" y="864"/>
              <a:ext cx="6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>
                  <a:solidFill>
                    <a:schemeClr val="tx1"/>
                  </a:solidFill>
                </a:rPr>
                <a:t>BAC</a:t>
              </a: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100370" name="Text Box 1031"/>
            <p:cNvSpPr txBox="1">
              <a:spLocks noChangeArrowheads="1"/>
            </p:cNvSpPr>
            <p:nvPr/>
          </p:nvSpPr>
          <p:spPr bwMode="auto">
            <a:xfrm>
              <a:off x="1824" y="3619"/>
              <a:ext cx="6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>
                  <a:solidFill>
                    <a:schemeClr val="tx1"/>
                  </a:solidFill>
                </a:rPr>
                <a:t>BAC</a:t>
              </a: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100371" name="Rectangle 1032"/>
            <p:cNvSpPr>
              <a:spLocks noChangeArrowheads="1"/>
            </p:cNvSpPr>
            <p:nvPr/>
          </p:nvSpPr>
          <p:spPr bwMode="auto">
            <a:xfrm>
              <a:off x="288" y="1200"/>
              <a:ext cx="5136" cy="24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0372" name="Line 1033"/>
            <p:cNvSpPr>
              <a:spLocks noChangeShapeType="1"/>
            </p:cNvSpPr>
            <p:nvPr/>
          </p:nvSpPr>
          <p:spPr bwMode="auto">
            <a:xfrm>
              <a:off x="2640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73" name="Line 1034"/>
            <p:cNvSpPr>
              <a:spLocks noChangeShapeType="1"/>
            </p:cNvSpPr>
            <p:nvPr/>
          </p:nvSpPr>
          <p:spPr bwMode="auto">
            <a:xfrm>
              <a:off x="3216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74" name="Line 1035"/>
            <p:cNvSpPr>
              <a:spLocks noChangeShapeType="1"/>
            </p:cNvSpPr>
            <p:nvPr/>
          </p:nvSpPr>
          <p:spPr bwMode="auto">
            <a:xfrm>
              <a:off x="4368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75" name="Line 1036"/>
            <p:cNvSpPr>
              <a:spLocks noChangeShapeType="1"/>
            </p:cNvSpPr>
            <p:nvPr/>
          </p:nvSpPr>
          <p:spPr bwMode="auto">
            <a:xfrm>
              <a:off x="4896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76" name="Line 1037"/>
            <p:cNvSpPr>
              <a:spLocks noChangeShapeType="1"/>
            </p:cNvSpPr>
            <p:nvPr/>
          </p:nvSpPr>
          <p:spPr bwMode="auto">
            <a:xfrm>
              <a:off x="3792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77" name="Text Box 1038"/>
            <p:cNvSpPr txBox="1">
              <a:spLocks noChangeArrowheads="1"/>
            </p:cNvSpPr>
            <p:nvPr/>
          </p:nvSpPr>
          <p:spPr bwMode="auto">
            <a:xfrm>
              <a:off x="2448" y="95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.02</a:t>
              </a:r>
            </a:p>
          </p:txBody>
        </p:sp>
        <p:sp>
          <p:nvSpPr>
            <p:cNvPr id="100378" name="Text Box 1039"/>
            <p:cNvSpPr txBox="1">
              <a:spLocks noChangeArrowheads="1"/>
            </p:cNvSpPr>
            <p:nvPr/>
          </p:nvSpPr>
          <p:spPr bwMode="auto">
            <a:xfrm>
              <a:off x="3024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.04</a:t>
              </a:r>
            </a:p>
          </p:txBody>
        </p:sp>
        <p:sp>
          <p:nvSpPr>
            <p:cNvPr id="100379" name="Text Box 1040"/>
            <p:cNvSpPr txBox="1">
              <a:spLocks noChangeArrowheads="1"/>
            </p:cNvSpPr>
            <p:nvPr/>
          </p:nvSpPr>
          <p:spPr bwMode="auto">
            <a:xfrm>
              <a:off x="3600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.06</a:t>
              </a:r>
            </a:p>
          </p:txBody>
        </p:sp>
        <p:sp>
          <p:nvSpPr>
            <p:cNvPr id="100380" name="Text Box 1041"/>
            <p:cNvSpPr txBox="1">
              <a:spLocks noChangeArrowheads="1"/>
            </p:cNvSpPr>
            <p:nvPr/>
          </p:nvSpPr>
          <p:spPr bwMode="auto">
            <a:xfrm>
              <a:off x="4176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.08</a:t>
              </a:r>
            </a:p>
          </p:txBody>
        </p:sp>
        <p:sp>
          <p:nvSpPr>
            <p:cNvPr id="100381" name="Text Box 1042"/>
            <p:cNvSpPr txBox="1">
              <a:spLocks noChangeArrowheads="1"/>
            </p:cNvSpPr>
            <p:nvPr/>
          </p:nvSpPr>
          <p:spPr bwMode="auto">
            <a:xfrm>
              <a:off x="4704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.10</a:t>
              </a:r>
            </a:p>
          </p:txBody>
        </p:sp>
        <p:sp>
          <p:nvSpPr>
            <p:cNvPr id="100382" name="Text Box 1043"/>
            <p:cNvSpPr txBox="1">
              <a:spLocks noChangeArrowheads="1"/>
            </p:cNvSpPr>
            <p:nvPr/>
          </p:nvSpPr>
          <p:spPr bwMode="auto">
            <a:xfrm>
              <a:off x="5232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.12</a:t>
              </a:r>
            </a:p>
          </p:txBody>
        </p:sp>
        <p:sp>
          <p:nvSpPr>
            <p:cNvPr id="100383" name="Text Box 1044"/>
            <p:cNvSpPr txBox="1">
              <a:spLocks noChangeArrowheads="1"/>
            </p:cNvSpPr>
            <p:nvPr/>
          </p:nvSpPr>
          <p:spPr bwMode="auto">
            <a:xfrm>
              <a:off x="5184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.12</a:t>
              </a:r>
            </a:p>
          </p:txBody>
        </p:sp>
        <p:sp>
          <p:nvSpPr>
            <p:cNvPr id="100384" name="Text Box 1045"/>
            <p:cNvSpPr txBox="1">
              <a:spLocks noChangeArrowheads="1"/>
            </p:cNvSpPr>
            <p:nvPr/>
          </p:nvSpPr>
          <p:spPr bwMode="auto">
            <a:xfrm>
              <a:off x="2448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.02</a:t>
              </a:r>
            </a:p>
          </p:txBody>
        </p:sp>
        <p:sp>
          <p:nvSpPr>
            <p:cNvPr id="100385" name="Text Box 1046"/>
            <p:cNvSpPr txBox="1">
              <a:spLocks noChangeArrowheads="1"/>
            </p:cNvSpPr>
            <p:nvPr/>
          </p:nvSpPr>
          <p:spPr bwMode="auto">
            <a:xfrm>
              <a:off x="3024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.04</a:t>
              </a:r>
            </a:p>
          </p:txBody>
        </p:sp>
        <p:sp>
          <p:nvSpPr>
            <p:cNvPr id="100386" name="Text Box 1047"/>
            <p:cNvSpPr txBox="1">
              <a:spLocks noChangeArrowheads="1"/>
            </p:cNvSpPr>
            <p:nvPr/>
          </p:nvSpPr>
          <p:spPr bwMode="auto">
            <a:xfrm>
              <a:off x="3600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.06</a:t>
              </a:r>
            </a:p>
          </p:txBody>
        </p:sp>
        <p:sp>
          <p:nvSpPr>
            <p:cNvPr id="100387" name="Text Box 1048"/>
            <p:cNvSpPr txBox="1">
              <a:spLocks noChangeArrowheads="1"/>
            </p:cNvSpPr>
            <p:nvPr/>
          </p:nvSpPr>
          <p:spPr bwMode="auto">
            <a:xfrm>
              <a:off x="4176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.08</a:t>
              </a:r>
            </a:p>
          </p:txBody>
        </p:sp>
        <p:sp>
          <p:nvSpPr>
            <p:cNvPr id="100388" name="Text Box 1049"/>
            <p:cNvSpPr txBox="1">
              <a:spLocks noChangeArrowheads="1"/>
            </p:cNvSpPr>
            <p:nvPr/>
          </p:nvSpPr>
          <p:spPr bwMode="auto">
            <a:xfrm>
              <a:off x="4704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.10</a:t>
              </a:r>
            </a:p>
          </p:txBody>
        </p:sp>
      </p:grpSp>
      <p:sp>
        <p:nvSpPr>
          <p:cNvPr id="100357" name="Text Box 1050"/>
          <p:cNvSpPr txBox="1">
            <a:spLocks noChangeArrowheads="1"/>
          </p:cNvSpPr>
          <p:nvPr/>
        </p:nvSpPr>
        <p:spPr bwMode="auto">
          <a:xfrm>
            <a:off x="533400" y="2057400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0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FUNCIONES</a:t>
            </a:r>
          </a:p>
        </p:txBody>
      </p:sp>
      <p:sp>
        <p:nvSpPr>
          <p:cNvPr id="100358" name="Text Box 1051"/>
          <p:cNvSpPr txBox="1">
            <a:spLocks noChangeArrowheads="1"/>
          </p:cNvSpPr>
          <p:nvPr/>
        </p:nvSpPr>
        <p:spPr bwMode="auto">
          <a:xfrm>
            <a:off x="533400" y="2667000"/>
            <a:ext cx="3200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Atención Dividida </a:t>
            </a:r>
          </a:p>
        </p:txBody>
      </p:sp>
      <p:sp>
        <p:nvSpPr>
          <p:cNvPr id="100359" name="Text Box 1052"/>
          <p:cNvSpPr txBox="1">
            <a:spLocks noChangeArrowheads="1"/>
          </p:cNvSpPr>
          <p:nvPr/>
        </p:nvSpPr>
        <p:spPr bwMode="auto">
          <a:xfrm>
            <a:off x="533400" y="3276600"/>
            <a:ext cx="3581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900">
                <a:solidFill>
                  <a:srgbClr val="000099"/>
                </a:solidFill>
                <a:cs typeface="Times New Roman" pitchFamily="18" charset="0"/>
              </a:rPr>
              <a:t>Evaluaci</a:t>
            </a:r>
            <a:r>
              <a:rPr lang="en-US" sz="1900">
                <a:solidFill>
                  <a:srgbClr val="000099"/>
                </a:solidFill>
              </a:rPr>
              <a:t>ó</a:t>
            </a:r>
            <a:r>
              <a:rPr lang="en-US" sz="1900">
                <a:solidFill>
                  <a:srgbClr val="000099"/>
                </a:solidFill>
                <a:cs typeface="Times New Roman" pitchFamily="18" charset="0"/>
              </a:rPr>
              <a:t>n De la Información</a:t>
            </a:r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00360" name="Text Box 1053"/>
          <p:cNvSpPr txBox="1">
            <a:spLocks noChangeArrowheads="1"/>
          </p:cNvSpPr>
          <p:nvPr/>
        </p:nvSpPr>
        <p:spPr bwMode="auto">
          <a:xfrm>
            <a:off x="533400" y="3886200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El seguir y dirección </a:t>
            </a:r>
          </a:p>
        </p:txBody>
      </p:sp>
      <p:sp>
        <p:nvSpPr>
          <p:cNvPr id="100361" name="Text Box 1054"/>
          <p:cNvSpPr txBox="1">
            <a:spLocks noChangeArrowheads="1"/>
          </p:cNvSpPr>
          <p:nvPr/>
        </p:nvSpPr>
        <p:spPr bwMode="auto">
          <a:xfrm>
            <a:off x="533400" y="4495800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Percepción </a:t>
            </a:r>
          </a:p>
        </p:txBody>
      </p:sp>
      <p:sp>
        <p:nvSpPr>
          <p:cNvPr id="223263" name="Text Box 1055"/>
          <p:cNvSpPr txBox="1">
            <a:spLocks noChangeArrowheads="1"/>
          </p:cNvSpPr>
          <p:nvPr/>
        </p:nvSpPr>
        <p:spPr bwMode="auto">
          <a:xfrm>
            <a:off x="533400" y="5105400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Tiempo De Reacción </a:t>
            </a:r>
          </a:p>
        </p:txBody>
      </p:sp>
      <p:sp>
        <p:nvSpPr>
          <p:cNvPr id="100363" name="Line 1056"/>
          <p:cNvSpPr>
            <a:spLocks noChangeShapeType="1"/>
          </p:cNvSpPr>
          <p:nvPr/>
        </p:nvSpPr>
        <p:spPr bwMode="auto">
          <a:xfrm>
            <a:off x="4191000" y="2895600"/>
            <a:ext cx="44196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364" name="Line 1057"/>
          <p:cNvSpPr>
            <a:spLocks noChangeShapeType="1"/>
          </p:cNvSpPr>
          <p:nvPr/>
        </p:nvSpPr>
        <p:spPr bwMode="auto">
          <a:xfrm>
            <a:off x="6019800" y="3505200"/>
            <a:ext cx="25908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365" name="Line 1058"/>
          <p:cNvSpPr>
            <a:spLocks noChangeShapeType="1"/>
          </p:cNvSpPr>
          <p:nvPr/>
        </p:nvSpPr>
        <p:spPr bwMode="auto">
          <a:xfrm>
            <a:off x="5486400" y="4114800"/>
            <a:ext cx="31242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366" name="Line 1059"/>
          <p:cNvSpPr>
            <a:spLocks noChangeShapeType="1"/>
          </p:cNvSpPr>
          <p:nvPr/>
        </p:nvSpPr>
        <p:spPr bwMode="auto">
          <a:xfrm>
            <a:off x="6934200" y="4724400"/>
            <a:ext cx="16764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3268" name="Line 1060"/>
          <p:cNvSpPr>
            <a:spLocks noChangeShapeType="1"/>
          </p:cNvSpPr>
          <p:nvPr/>
        </p:nvSpPr>
        <p:spPr bwMode="auto">
          <a:xfrm>
            <a:off x="5562600" y="5334000"/>
            <a:ext cx="30480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368" name="Text Box 1061"/>
          <p:cNvSpPr txBox="1">
            <a:spLocks noChangeArrowheads="1"/>
          </p:cNvSpPr>
          <p:nvPr/>
        </p:nvSpPr>
        <p:spPr bwMode="auto">
          <a:xfrm>
            <a:off x="8458200" y="6157913"/>
            <a:ext cx="6096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36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2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2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63" grpId="0" animBg="1" autoUpdateAnimBg="0"/>
      <p:bldP spid="22326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11" descr="Caution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381000"/>
            <a:ext cx="9144000" cy="5334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2800" b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REACCIÓN Y DISTANCIAS DEL FRENO</a:t>
            </a:r>
            <a:r>
              <a:rPr lang="en-US" sz="3300" b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 </a:t>
            </a:r>
          </a:p>
        </p:txBody>
      </p:sp>
      <p:grpSp>
        <p:nvGrpSpPr>
          <p:cNvPr id="2" name="Group 188"/>
          <p:cNvGrpSpPr>
            <a:grpSpLocks/>
          </p:cNvGrpSpPr>
          <p:nvPr/>
        </p:nvGrpSpPr>
        <p:grpSpPr bwMode="auto">
          <a:xfrm>
            <a:off x="304800" y="2209800"/>
            <a:ext cx="8458200" cy="838200"/>
            <a:chOff x="192" y="816"/>
            <a:chExt cx="5328" cy="528"/>
          </a:xfrm>
        </p:grpSpPr>
        <p:sp>
          <p:nvSpPr>
            <p:cNvPr id="102449" name="Rectangle 30"/>
            <p:cNvSpPr>
              <a:spLocks noChangeArrowheads="1"/>
            </p:cNvSpPr>
            <p:nvPr/>
          </p:nvSpPr>
          <p:spPr bwMode="auto">
            <a:xfrm>
              <a:off x="3888" y="816"/>
              <a:ext cx="1632" cy="5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1800" b="0">
                  <a:solidFill>
                    <a:srgbClr val="CC0000"/>
                  </a:solidFill>
                  <a:latin typeface="Arial Black" pitchFamily="34" charset="0"/>
                  <a:ea typeface="Times New Roman" pitchFamily="18" charset="0"/>
                  <a:cs typeface="Arial Black" pitchFamily="34" charset="0"/>
                </a:rPr>
                <a:t>Aumento De la Reacción</a:t>
              </a:r>
              <a:r>
                <a:rPr lang="en-US" sz="2400" b="0">
                  <a:solidFill>
                    <a:srgbClr val="CC0000"/>
                  </a:solidFill>
                  <a:latin typeface="Arial Black" pitchFamily="34" charset="0"/>
                  <a:ea typeface="Times New Roman" pitchFamily="18" charset="0"/>
                  <a:cs typeface="Arial Black" pitchFamily="34" charset="0"/>
                </a:rPr>
                <a:t> %</a:t>
              </a:r>
            </a:p>
          </p:txBody>
        </p:sp>
        <p:sp>
          <p:nvSpPr>
            <p:cNvPr id="102450" name="Rectangle 29"/>
            <p:cNvSpPr>
              <a:spLocks noChangeArrowheads="1"/>
            </p:cNvSpPr>
            <p:nvPr/>
          </p:nvSpPr>
          <p:spPr bwMode="auto">
            <a:xfrm>
              <a:off x="3031" y="816"/>
              <a:ext cx="1049" cy="5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2400" b="0">
                  <a:solidFill>
                    <a:srgbClr val="CC0000"/>
                  </a:solidFill>
                  <a:latin typeface="Arial Black" pitchFamily="34" charset="0"/>
                  <a:cs typeface="Times New Roman" pitchFamily="18" charset="0"/>
                </a:rPr>
                <a:t>60 MPH</a:t>
              </a:r>
            </a:p>
          </p:txBody>
        </p:sp>
        <p:sp>
          <p:nvSpPr>
            <p:cNvPr id="102451" name="Rectangle 28"/>
            <p:cNvSpPr>
              <a:spLocks noChangeArrowheads="1"/>
            </p:cNvSpPr>
            <p:nvPr/>
          </p:nvSpPr>
          <p:spPr bwMode="auto">
            <a:xfrm>
              <a:off x="1872" y="816"/>
              <a:ext cx="1159" cy="5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2400" b="0">
                  <a:solidFill>
                    <a:srgbClr val="CC0000"/>
                  </a:solidFill>
                  <a:latin typeface="Arial Black" pitchFamily="34" charset="0"/>
                  <a:cs typeface="Times New Roman" pitchFamily="18" charset="0"/>
                </a:rPr>
                <a:t>40 MPH</a:t>
              </a:r>
            </a:p>
          </p:txBody>
        </p:sp>
        <p:sp>
          <p:nvSpPr>
            <p:cNvPr id="102452" name="Rectangle 27"/>
            <p:cNvSpPr>
              <a:spLocks noChangeArrowheads="1"/>
            </p:cNvSpPr>
            <p:nvPr/>
          </p:nvSpPr>
          <p:spPr bwMode="auto">
            <a:xfrm>
              <a:off x="816" y="816"/>
              <a:ext cx="1056" cy="5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2400" b="0">
                  <a:solidFill>
                    <a:srgbClr val="CC0000"/>
                  </a:solidFill>
                  <a:latin typeface="Arial Black" pitchFamily="34" charset="0"/>
                  <a:cs typeface="Times New Roman" pitchFamily="18" charset="0"/>
                </a:rPr>
                <a:t>20 MPH</a:t>
              </a:r>
            </a:p>
          </p:txBody>
        </p:sp>
        <p:sp>
          <p:nvSpPr>
            <p:cNvPr id="102453" name="Rectangle 26"/>
            <p:cNvSpPr>
              <a:spLocks noChangeArrowheads="1"/>
            </p:cNvSpPr>
            <p:nvPr/>
          </p:nvSpPr>
          <p:spPr bwMode="auto">
            <a:xfrm>
              <a:off x="192" y="816"/>
              <a:ext cx="624" cy="5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2400" b="0">
                  <a:solidFill>
                    <a:srgbClr val="CC0000"/>
                  </a:solidFill>
                  <a:latin typeface="Arial Black" pitchFamily="34" charset="0"/>
                  <a:cs typeface="Times New Roman" pitchFamily="18" charset="0"/>
                </a:rPr>
                <a:t>BAC</a:t>
              </a:r>
            </a:p>
          </p:txBody>
        </p:sp>
        <p:sp>
          <p:nvSpPr>
            <p:cNvPr id="102454" name="Line 31"/>
            <p:cNvSpPr>
              <a:spLocks noChangeShapeType="1"/>
            </p:cNvSpPr>
            <p:nvPr/>
          </p:nvSpPr>
          <p:spPr bwMode="auto">
            <a:xfrm>
              <a:off x="192" y="816"/>
              <a:ext cx="5328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2455" name="Line 32"/>
            <p:cNvSpPr>
              <a:spLocks noChangeShapeType="1"/>
            </p:cNvSpPr>
            <p:nvPr/>
          </p:nvSpPr>
          <p:spPr bwMode="auto">
            <a:xfrm>
              <a:off x="192" y="1344"/>
              <a:ext cx="5328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2456" name="Line 33"/>
            <p:cNvSpPr>
              <a:spLocks noChangeShapeType="1"/>
            </p:cNvSpPr>
            <p:nvPr/>
          </p:nvSpPr>
          <p:spPr bwMode="auto">
            <a:xfrm>
              <a:off x="192" y="816"/>
              <a:ext cx="0" cy="52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2457" name="Line 34"/>
            <p:cNvSpPr>
              <a:spLocks noChangeShapeType="1"/>
            </p:cNvSpPr>
            <p:nvPr/>
          </p:nvSpPr>
          <p:spPr bwMode="auto">
            <a:xfrm>
              <a:off x="5520" y="816"/>
              <a:ext cx="0" cy="52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2458" name="Line 38"/>
            <p:cNvSpPr>
              <a:spLocks noChangeShapeType="1"/>
            </p:cNvSpPr>
            <p:nvPr/>
          </p:nvSpPr>
          <p:spPr bwMode="auto">
            <a:xfrm>
              <a:off x="816" y="816"/>
              <a:ext cx="0" cy="52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2459" name="Line 41"/>
            <p:cNvSpPr>
              <a:spLocks noChangeShapeType="1"/>
            </p:cNvSpPr>
            <p:nvPr/>
          </p:nvSpPr>
          <p:spPr bwMode="auto">
            <a:xfrm>
              <a:off x="1872" y="816"/>
              <a:ext cx="0" cy="52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2460" name="Line 44"/>
            <p:cNvSpPr>
              <a:spLocks noChangeShapeType="1"/>
            </p:cNvSpPr>
            <p:nvPr/>
          </p:nvSpPr>
          <p:spPr bwMode="auto">
            <a:xfrm>
              <a:off x="3031" y="816"/>
              <a:ext cx="0" cy="52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2461" name="Line 47"/>
            <p:cNvSpPr>
              <a:spLocks noChangeShapeType="1"/>
            </p:cNvSpPr>
            <p:nvPr/>
          </p:nvSpPr>
          <p:spPr bwMode="auto">
            <a:xfrm>
              <a:off x="4080" y="816"/>
              <a:ext cx="0" cy="52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graphicFrame>
        <p:nvGraphicFramePr>
          <p:cNvPr id="33969" name="Group 177"/>
          <p:cNvGraphicFramePr>
            <a:graphicFrameLocks noGrp="1"/>
          </p:cNvGraphicFramePr>
          <p:nvPr>
            <p:ph sz="quarter" idx="2"/>
          </p:nvPr>
        </p:nvGraphicFramePr>
        <p:xfrm>
          <a:off x="304800" y="3048000"/>
          <a:ext cx="8458200" cy="9144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.00%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=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42 ft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44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73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=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117 ft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66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184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=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250 ft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NINGUNOS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973" name="Group 181"/>
          <p:cNvGraphicFramePr>
            <a:graphicFrameLocks noGrp="1"/>
          </p:cNvGraphicFramePr>
          <p:nvPr>
            <p:ph sz="quarter" idx="3"/>
          </p:nvPr>
        </p:nvGraphicFramePr>
        <p:xfrm>
          <a:off x="304800" y="3962400"/>
          <a:ext cx="8458200" cy="9906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.05%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3930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49 ft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58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73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=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131 ft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87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184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=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271 ft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+32%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144463" y="1449388"/>
            <a:ext cx="8816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Distancia de la reacción </a:t>
            </a:r>
            <a:r>
              <a:rPr lang="en-US" sz="1800" b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 +  </a:t>
            </a:r>
            <a:r>
              <a:rPr lang="en-US" sz="1800" b="0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distancia del freno </a:t>
            </a:r>
            <a:r>
              <a:rPr lang="en-US" sz="1800" b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 =  </a:t>
            </a:r>
            <a:r>
              <a:rPr lang="en-US" sz="1800" b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distancia de parar </a:t>
            </a:r>
          </a:p>
        </p:txBody>
      </p:sp>
      <p:graphicFrame>
        <p:nvGraphicFramePr>
          <p:cNvPr id="33974" name="Group 182"/>
          <p:cNvGraphicFramePr>
            <a:graphicFrameLocks noGrp="1"/>
          </p:cNvGraphicFramePr>
          <p:nvPr>
            <p:ph sz="quarter" idx="4"/>
          </p:nvPr>
        </p:nvGraphicFramePr>
        <p:xfrm>
          <a:off x="304800" y="4953000"/>
          <a:ext cx="8458200" cy="9906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.10%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=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51 ft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62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73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=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135 ft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93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184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=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277 ft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+41%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978" name="Line 186"/>
          <p:cNvSpPr>
            <a:spLocks noChangeShapeType="1"/>
          </p:cNvSpPr>
          <p:nvPr/>
        </p:nvSpPr>
        <p:spPr bwMode="auto">
          <a:xfrm>
            <a:off x="457200" y="914400"/>
            <a:ext cx="830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2448" name="Text Box 212"/>
          <p:cNvSpPr txBox="1">
            <a:spLocks noChangeArrowheads="1"/>
          </p:cNvSpPr>
          <p:nvPr/>
        </p:nvSpPr>
        <p:spPr bwMode="auto">
          <a:xfrm>
            <a:off x="8382000" y="6157913"/>
            <a:ext cx="6858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37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3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3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3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0"/>
          <p:cNvPicPr>
            <a:picLocks noChangeAspect="1" noChangeArrowheads="1"/>
          </p:cNvPicPr>
          <p:nvPr/>
        </p:nvPicPr>
        <p:blipFill>
          <a:blip r:embed="rId3">
            <a:lum bright="58000" contrast="-70000"/>
          </a:blip>
          <a:srcRect b="111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b="0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MUERTES DE TRÁFICO Y ALCOHOL</a:t>
            </a:r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533400" y="914400"/>
            <a:ext cx="80772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609600" y="1231900"/>
            <a:ext cx="6686446" cy="139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700" dirty="0" err="1">
                <a:solidFill>
                  <a:srgbClr val="000000"/>
                </a:solidFill>
                <a:cs typeface="Times New Roman" pitchFamily="18" charset="0"/>
              </a:rPr>
              <a:t>Número</a:t>
            </a:r>
            <a:r>
              <a:rPr lang="en-US" sz="2700" dirty="0">
                <a:solidFill>
                  <a:srgbClr val="000000"/>
                </a:solidFill>
                <a:cs typeface="Times New Roman" pitchFamily="18" charset="0"/>
              </a:rPr>
              <a:t> de </a:t>
            </a:r>
            <a:r>
              <a:rPr lang="en-US" sz="2700" dirty="0" err="1">
                <a:solidFill>
                  <a:srgbClr val="000000"/>
                </a:solidFill>
                <a:cs typeface="Times New Roman" pitchFamily="18" charset="0"/>
              </a:rPr>
              <a:t>muertes</a:t>
            </a:r>
            <a:r>
              <a:rPr lang="en-US" sz="2700" dirty="0">
                <a:solidFill>
                  <a:srgbClr val="000000"/>
                </a:solidFill>
                <a:cs typeface="Times New Roman" pitchFamily="18" charset="0"/>
              </a:rPr>
              <a:t> de </a:t>
            </a:r>
            <a:r>
              <a:rPr lang="en-US" sz="2700" dirty="0" err="1">
                <a:solidFill>
                  <a:srgbClr val="000000"/>
                </a:solidFill>
                <a:cs typeface="Times New Roman" pitchFamily="18" charset="0"/>
              </a:rPr>
              <a:t>tráfico</a:t>
            </a:r>
            <a:r>
              <a:rPr lang="en-US" sz="2700" dirty="0">
                <a:solidFill>
                  <a:srgbClr val="000000"/>
                </a:solidFill>
                <a:cs typeface="Times New Roman" pitchFamily="18" charset="0"/>
              </a:rPr>
              <a:t> el 2017</a:t>
            </a:r>
            <a:r>
              <a:rPr lang="en-US" sz="2700" dirty="0">
                <a:solidFill>
                  <a:schemeClr val="tx1"/>
                </a:solidFill>
              </a:rPr>
              <a:t>…</a:t>
            </a:r>
          </a:p>
          <a:p>
            <a:pPr lvl="1" eaLnBrk="0" hangingPunct="0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2700" dirty="0">
                <a:solidFill>
                  <a:schemeClr val="tx1"/>
                </a:solidFill>
              </a:rPr>
              <a:t> US?</a:t>
            </a:r>
          </a:p>
          <a:p>
            <a:pPr lvl="1" eaLnBrk="0" hangingPunct="0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>
                <a:solidFill>
                  <a:srgbClr val="000000"/>
                </a:solidFill>
                <a:cs typeface="Times New Roman" pitchFamily="18" charset="0"/>
              </a:rPr>
              <a:t>Texas </a:t>
            </a:r>
            <a:r>
              <a:rPr lang="en-US" sz="27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609600" y="2667000"/>
            <a:ext cx="49530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¿Las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muertes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relacionadas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al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tráfico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han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aumentado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han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disminuido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desde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2016? </a:t>
            </a: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685800" y="4191000"/>
            <a:ext cx="51816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¿Qué porcentaje de muertes de tráfico estan relacionadas al uso del alcohol? 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609600" y="5105400"/>
            <a:ext cx="73914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¿El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porcentaje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de las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muertes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tráfico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relacionadas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al alcohol ha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aumentado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o ha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disminuido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desde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2016?</a:t>
            </a:r>
            <a:r>
              <a:rPr lang="en-US" sz="2700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10272" name="Picture 32"/>
          <p:cNvPicPr>
            <a:picLocks noChangeAspect="1" noChangeArrowheads="1"/>
          </p:cNvPicPr>
          <p:nvPr/>
        </p:nvPicPr>
        <p:blipFill>
          <a:blip r:embed="rId3"/>
          <a:srcRect r="7878" b="11505"/>
          <a:stretch>
            <a:fillRect/>
          </a:stretch>
        </p:blipFill>
        <p:spPr bwMode="auto">
          <a:xfrm>
            <a:off x="5410200" y="2057400"/>
            <a:ext cx="289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 Box 34"/>
          <p:cNvSpPr txBox="1">
            <a:spLocks noChangeArrowheads="1"/>
          </p:cNvSpPr>
          <p:nvPr/>
        </p:nvSpPr>
        <p:spPr bwMode="auto">
          <a:xfrm>
            <a:off x="8534400" y="6157913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4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6" grpId="0" autoUpdateAnimBg="0"/>
      <p:bldP spid="10267" grpId="0" autoUpdateAnimBg="0"/>
      <p:bldP spid="10268" grpId="0" autoUpdateAnimBg="0"/>
      <p:bldP spid="1026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 Box 1039"/>
          <p:cNvSpPr txBox="1">
            <a:spLocks noChangeArrowheads="1"/>
          </p:cNvSpPr>
          <p:nvPr/>
        </p:nvSpPr>
        <p:spPr bwMode="auto">
          <a:xfrm>
            <a:off x="8534400" y="6157913"/>
            <a:ext cx="5334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 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38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7" name="Group 1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6536" name="Picture 139" descr="Cone 1"/>
            <p:cNvPicPr>
              <a:picLocks noChangeAspect="1" noChangeArrowheads="1"/>
            </p:cNvPicPr>
            <p:nvPr/>
          </p:nvPicPr>
          <p:blipFill>
            <a:blip r:embed="rId3">
              <a:lum bright="64000" contrast="-70000"/>
            </a:blip>
            <a:srcRect/>
            <a:stretch>
              <a:fillRect/>
            </a:stretch>
          </p:blipFill>
          <p:spPr bwMode="auto">
            <a:xfrm>
              <a:off x="0" y="0"/>
              <a:ext cx="1920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37" name="Picture 140" descr="Cone 1"/>
            <p:cNvPicPr>
              <a:picLocks noChangeAspect="1" noChangeArrowheads="1"/>
            </p:cNvPicPr>
            <p:nvPr/>
          </p:nvPicPr>
          <p:blipFill>
            <a:blip r:embed="rId3">
              <a:lum bright="64000" contrast="-70000"/>
            </a:blip>
            <a:srcRect/>
            <a:stretch>
              <a:fillRect/>
            </a:stretch>
          </p:blipFill>
          <p:spPr bwMode="auto">
            <a:xfrm>
              <a:off x="0" y="2160"/>
              <a:ext cx="1920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38" name="Picture 141" descr="Cone 1"/>
            <p:cNvPicPr>
              <a:picLocks noChangeAspect="1" noChangeArrowheads="1"/>
            </p:cNvPicPr>
            <p:nvPr/>
          </p:nvPicPr>
          <p:blipFill>
            <a:blip r:embed="rId3">
              <a:lum bright="64000" contrast="-70000"/>
            </a:blip>
            <a:srcRect/>
            <a:stretch>
              <a:fillRect/>
            </a:stretch>
          </p:blipFill>
          <p:spPr bwMode="auto">
            <a:xfrm>
              <a:off x="1920" y="0"/>
              <a:ext cx="1920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39" name="Picture 142" descr="Cone 1"/>
            <p:cNvPicPr>
              <a:picLocks noChangeAspect="1" noChangeArrowheads="1"/>
            </p:cNvPicPr>
            <p:nvPr/>
          </p:nvPicPr>
          <p:blipFill>
            <a:blip r:embed="rId3">
              <a:lum bright="64000" contrast="-70000"/>
            </a:blip>
            <a:srcRect/>
            <a:stretch>
              <a:fillRect/>
            </a:stretch>
          </p:blipFill>
          <p:spPr bwMode="auto">
            <a:xfrm>
              <a:off x="1920" y="2160"/>
              <a:ext cx="1920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40" name="Picture 143" descr="Cone 1"/>
            <p:cNvPicPr>
              <a:picLocks noChangeAspect="1" noChangeArrowheads="1"/>
            </p:cNvPicPr>
            <p:nvPr/>
          </p:nvPicPr>
          <p:blipFill>
            <a:blip r:embed="rId3">
              <a:lum bright="64000" contrast="-70000"/>
            </a:blip>
            <a:srcRect/>
            <a:stretch>
              <a:fillRect/>
            </a:stretch>
          </p:blipFill>
          <p:spPr bwMode="auto">
            <a:xfrm>
              <a:off x="3840" y="0"/>
              <a:ext cx="1920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41" name="Picture 144" descr="Cone 1"/>
            <p:cNvPicPr>
              <a:picLocks noChangeAspect="1" noChangeArrowheads="1"/>
            </p:cNvPicPr>
            <p:nvPr/>
          </p:nvPicPr>
          <p:blipFill>
            <a:blip r:embed="rId3">
              <a:lum bright="64000" contrast="-70000"/>
            </a:blip>
            <a:srcRect/>
            <a:stretch>
              <a:fillRect/>
            </a:stretch>
          </p:blipFill>
          <p:spPr bwMode="auto">
            <a:xfrm>
              <a:off x="3840" y="2160"/>
              <a:ext cx="1920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6629400" cy="11430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2800" b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EFECTOS DEL ALCOHOL EN LA CAPACIDAD DE CONDUCIR</a:t>
            </a:r>
          </a:p>
        </p:txBody>
      </p:sp>
      <p:grpSp>
        <p:nvGrpSpPr>
          <p:cNvPr id="3" name="Group 150"/>
          <p:cNvGrpSpPr>
            <a:grpSpLocks/>
          </p:cNvGrpSpPr>
          <p:nvPr/>
        </p:nvGrpSpPr>
        <p:grpSpPr bwMode="auto">
          <a:xfrm>
            <a:off x="457200" y="2895600"/>
            <a:ext cx="3657600" cy="1371600"/>
            <a:chOff x="240" y="1795"/>
            <a:chExt cx="2304" cy="864"/>
          </a:xfrm>
        </p:grpSpPr>
        <p:sp>
          <p:nvSpPr>
            <p:cNvPr id="106534" name="Rectangle 47"/>
            <p:cNvSpPr>
              <a:spLocks noChangeArrowheads="1"/>
            </p:cNvSpPr>
            <p:nvPr/>
          </p:nvSpPr>
          <p:spPr bwMode="auto">
            <a:xfrm>
              <a:off x="240" y="1795"/>
              <a:ext cx="2304" cy="8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2800">
                  <a:solidFill>
                    <a:srgbClr val="CC0000"/>
                  </a:solidFill>
                  <a:cs typeface="Times New Roman" pitchFamily="18" charset="0"/>
                </a:rPr>
                <a:t>Resbalón , </a:t>
              </a:r>
            </a:p>
            <a:p>
              <a:pPr marL="342900" indent="-342900" algn="ctr" eaLnBrk="0" hangingPunct="0"/>
              <a:r>
                <a:rPr lang="en-US" sz="2400">
                  <a:solidFill>
                    <a:srgbClr val="CC0000"/>
                  </a:solidFill>
                  <a:cs typeface="Times New Roman" pitchFamily="18" charset="0"/>
                </a:rPr>
                <a:t>Simulador De choque,</a:t>
              </a:r>
            </a:p>
            <a:p>
              <a:pPr marL="342900" indent="-342900" algn="ctr" eaLnBrk="0" hangingPunct="0"/>
              <a:r>
                <a:rPr lang="en-US" sz="2800">
                  <a:solidFill>
                    <a:srgbClr val="CC0000"/>
                  </a:solidFill>
                  <a:cs typeface="Times New Roman" pitchFamily="18" charset="0"/>
                </a:rPr>
                <a:t>Control del Auto </a:t>
              </a:r>
            </a:p>
          </p:txBody>
        </p:sp>
        <p:sp>
          <p:nvSpPr>
            <p:cNvPr id="106535" name="Line 53"/>
            <p:cNvSpPr>
              <a:spLocks noChangeShapeType="1"/>
            </p:cNvSpPr>
            <p:nvPr/>
          </p:nvSpPr>
          <p:spPr bwMode="auto">
            <a:xfrm>
              <a:off x="240" y="1795"/>
              <a:ext cx="0" cy="864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4" name="Group 149"/>
          <p:cNvGrpSpPr>
            <a:grpSpLocks/>
          </p:cNvGrpSpPr>
          <p:nvPr/>
        </p:nvGrpSpPr>
        <p:grpSpPr bwMode="auto">
          <a:xfrm>
            <a:off x="457200" y="2255838"/>
            <a:ext cx="3657600" cy="639762"/>
            <a:chOff x="240" y="1392"/>
            <a:chExt cx="2304" cy="403"/>
          </a:xfrm>
        </p:grpSpPr>
        <p:sp>
          <p:nvSpPr>
            <p:cNvPr id="106532" name="Rectangle 16"/>
            <p:cNvSpPr>
              <a:spLocks noChangeArrowheads="1"/>
            </p:cNvSpPr>
            <p:nvPr/>
          </p:nvSpPr>
          <p:spPr bwMode="auto">
            <a:xfrm>
              <a:off x="240" y="1392"/>
              <a:ext cx="2304" cy="4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3200" b="0">
                  <a:solidFill>
                    <a:srgbClr val="CC0000"/>
                  </a:solidFill>
                  <a:latin typeface="Arial Black" pitchFamily="34" charset="0"/>
                  <a:ea typeface="Times New Roman" pitchFamily="18" charset="0"/>
                  <a:cs typeface="Arial Black" pitchFamily="34" charset="0"/>
                </a:rPr>
                <a:t>EJERCICIO </a:t>
              </a:r>
            </a:p>
          </p:txBody>
        </p:sp>
        <p:sp>
          <p:nvSpPr>
            <p:cNvPr id="106533" name="Line 22"/>
            <p:cNvSpPr>
              <a:spLocks noChangeShapeType="1"/>
            </p:cNvSpPr>
            <p:nvPr/>
          </p:nvSpPr>
          <p:spPr bwMode="auto">
            <a:xfrm>
              <a:off x="240" y="1392"/>
              <a:ext cx="0" cy="403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81000" y="5608638"/>
            <a:ext cx="83216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200" b="0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Grupo De Control - Sin cambiar 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685800" y="1600200"/>
            <a:ext cx="7620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5" name="Group 151"/>
          <p:cNvGrpSpPr>
            <a:grpSpLocks/>
          </p:cNvGrpSpPr>
          <p:nvPr/>
        </p:nvGrpSpPr>
        <p:grpSpPr bwMode="auto">
          <a:xfrm>
            <a:off x="457200" y="4267200"/>
            <a:ext cx="3657600" cy="990600"/>
            <a:chOff x="240" y="2659"/>
            <a:chExt cx="2304" cy="624"/>
          </a:xfrm>
        </p:grpSpPr>
        <p:sp>
          <p:nvSpPr>
            <p:cNvPr id="106530" name="Rectangle 77"/>
            <p:cNvSpPr>
              <a:spLocks noChangeArrowheads="1"/>
            </p:cNvSpPr>
            <p:nvPr/>
          </p:nvSpPr>
          <p:spPr bwMode="auto">
            <a:xfrm>
              <a:off x="240" y="2659"/>
              <a:ext cx="2304" cy="6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2800">
                  <a:solidFill>
                    <a:srgbClr val="CC0000"/>
                  </a:solidFill>
                  <a:cs typeface="Times New Roman" pitchFamily="18" charset="0"/>
                </a:rPr>
                <a:t>Carril Bloqueado ,</a:t>
              </a:r>
            </a:p>
            <a:p>
              <a:pPr marL="342900" indent="-342900" algn="ctr" eaLnBrk="0" hangingPunct="0"/>
              <a:r>
                <a:rPr lang="en-US" sz="2800">
                  <a:solidFill>
                    <a:srgbClr val="CC0000"/>
                  </a:solidFill>
                  <a:cs typeface="Times New Roman" pitchFamily="18" charset="0"/>
                </a:rPr>
                <a:t>Slalom, T-Vuelta </a:t>
              </a:r>
            </a:p>
          </p:txBody>
        </p:sp>
        <p:sp>
          <p:nvSpPr>
            <p:cNvPr id="106531" name="Line 83"/>
            <p:cNvSpPr>
              <a:spLocks noChangeShapeType="1"/>
            </p:cNvSpPr>
            <p:nvPr/>
          </p:nvSpPr>
          <p:spPr bwMode="auto">
            <a:xfrm>
              <a:off x="240" y="2659"/>
              <a:ext cx="0" cy="624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6" name="Group 155"/>
          <p:cNvGrpSpPr>
            <a:grpSpLocks/>
          </p:cNvGrpSpPr>
          <p:nvPr/>
        </p:nvGrpSpPr>
        <p:grpSpPr bwMode="auto">
          <a:xfrm>
            <a:off x="4114800" y="2895600"/>
            <a:ext cx="1447800" cy="2362200"/>
            <a:chOff x="2784" y="1824"/>
            <a:chExt cx="912" cy="1488"/>
          </a:xfrm>
        </p:grpSpPr>
        <p:sp>
          <p:nvSpPr>
            <p:cNvPr id="106526" name="Rectangle 48"/>
            <p:cNvSpPr>
              <a:spLocks noChangeArrowheads="1"/>
            </p:cNvSpPr>
            <p:nvPr/>
          </p:nvSpPr>
          <p:spPr bwMode="auto">
            <a:xfrm>
              <a:off x="2784" y="1824"/>
              <a:ext cx="912" cy="8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2800">
                  <a:solidFill>
                    <a:srgbClr val="000099"/>
                  </a:solidFill>
                  <a:cs typeface="Times New Roman" pitchFamily="18" charset="0"/>
                </a:rPr>
                <a:t>-13%</a:t>
              </a:r>
              <a:endParaRPr lang="en-US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527" name="Line 58"/>
            <p:cNvSpPr>
              <a:spLocks noChangeShapeType="1"/>
            </p:cNvSpPr>
            <p:nvPr/>
          </p:nvSpPr>
          <p:spPr bwMode="auto">
            <a:xfrm>
              <a:off x="2784" y="1824"/>
              <a:ext cx="0" cy="864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6528" name="Rectangle 78"/>
            <p:cNvSpPr>
              <a:spLocks noChangeArrowheads="1"/>
            </p:cNvSpPr>
            <p:nvPr/>
          </p:nvSpPr>
          <p:spPr bwMode="auto">
            <a:xfrm>
              <a:off x="2784" y="2688"/>
              <a:ext cx="912" cy="6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2800">
                  <a:solidFill>
                    <a:srgbClr val="000099"/>
                  </a:solidFill>
                  <a:cs typeface="Times New Roman" pitchFamily="18" charset="0"/>
                </a:rPr>
                <a:t>-2%</a:t>
              </a:r>
              <a:endParaRPr lang="en-US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529" name="Line 88"/>
            <p:cNvSpPr>
              <a:spLocks noChangeShapeType="1"/>
            </p:cNvSpPr>
            <p:nvPr/>
          </p:nvSpPr>
          <p:spPr bwMode="auto">
            <a:xfrm>
              <a:off x="2784" y="2688"/>
              <a:ext cx="0" cy="624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7" name="Group 154"/>
          <p:cNvGrpSpPr>
            <a:grpSpLocks/>
          </p:cNvGrpSpPr>
          <p:nvPr/>
        </p:nvGrpSpPr>
        <p:grpSpPr bwMode="auto">
          <a:xfrm>
            <a:off x="5562600" y="2895600"/>
            <a:ext cx="1524000" cy="2362200"/>
            <a:chOff x="3696" y="1824"/>
            <a:chExt cx="960" cy="1488"/>
          </a:xfrm>
        </p:grpSpPr>
        <p:sp>
          <p:nvSpPr>
            <p:cNvPr id="106522" name="Rectangle 49"/>
            <p:cNvSpPr>
              <a:spLocks noChangeArrowheads="1"/>
            </p:cNvSpPr>
            <p:nvPr/>
          </p:nvSpPr>
          <p:spPr bwMode="auto">
            <a:xfrm>
              <a:off x="3696" y="1824"/>
              <a:ext cx="960" cy="8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2800">
                  <a:solidFill>
                    <a:srgbClr val="000099"/>
                  </a:solidFill>
                  <a:cs typeface="Times New Roman" pitchFamily="18" charset="0"/>
                </a:rPr>
                <a:t>-17%</a:t>
              </a:r>
              <a:endParaRPr lang="en-US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523" name="Line 61"/>
            <p:cNvSpPr>
              <a:spLocks noChangeShapeType="1"/>
            </p:cNvSpPr>
            <p:nvPr/>
          </p:nvSpPr>
          <p:spPr bwMode="auto">
            <a:xfrm>
              <a:off x="3696" y="1824"/>
              <a:ext cx="0" cy="864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6524" name="Rectangle 79"/>
            <p:cNvSpPr>
              <a:spLocks noChangeArrowheads="1"/>
            </p:cNvSpPr>
            <p:nvPr/>
          </p:nvSpPr>
          <p:spPr bwMode="auto">
            <a:xfrm>
              <a:off x="3696" y="2688"/>
              <a:ext cx="960" cy="6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2800">
                  <a:solidFill>
                    <a:srgbClr val="000099"/>
                  </a:solidFill>
                  <a:cs typeface="Times New Roman" pitchFamily="18" charset="0"/>
                </a:rPr>
                <a:t>-3%</a:t>
              </a:r>
              <a:endParaRPr lang="en-US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525" name="Line 91"/>
            <p:cNvSpPr>
              <a:spLocks noChangeShapeType="1"/>
            </p:cNvSpPr>
            <p:nvPr/>
          </p:nvSpPr>
          <p:spPr bwMode="auto">
            <a:xfrm>
              <a:off x="3696" y="2688"/>
              <a:ext cx="0" cy="624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8" name="Group 152"/>
          <p:cNvGrpSpPr>
            <a:grpSpLocks/>
          </p:cNvGrpSpPr>
          <p:nvPr/>
        </p:nvGrpSpPr>
        <p:grpSpPr bwMode="auto">
          <a:xfrm>
            <a:off x="4114800" y="2255838"/>
            <a:ext cx="4495800" cy="639762"/>
            <a:chOff x="2784" y="1421"/>
            <a:chExt cx="2832" cy="403"/>
          </a:xfrm>
        </p:grpSpPr>
        <p:sp>
          <p:nvSpPr>
            <p:cNvPr id="106515" name="Rectangle 17"/>
            <p:cNvSpPr>
              <a:spLocks noChangeArrowheads="1"/>
            </p:cNvSpPr>
            <p:nvPr/>
          </p:nvSpPr>
          <p:spPr bwMode="auto">
            <a:xfrm>
              <a:off x="2784" y="1421"/>
              <a:ext cx="912" cy="4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3200" b="0">
                  <a:solidFill>
                    <a:srgbClr val="CC0000"/>
                  </a:solidFill>
                  <a:latin typeface="Arial Black" pitchFamily="34" charset="0"/>
                  <a:cs typeface="Times New Roman" pitchFamily="18" charset="0"/>
                </a:rPr>
                <a:t>.04</a:t>
              </a:r>
            </a:p>
          </p:txBody>
        </p:sp>
        <p:sp>
          <p:nvSpPr>
            <p:cNvPr id="106516" name="Line 27"/>
            <p:cNvSpPr>
              <a:spLocks noChangeShapeType="1"/>
            </p:cNvSpPr>
            <p:nvPr/>
          </p:nvSpPr>
          <p:spPr bwMode="auto">
            <a:xfrm>
              <a:off x="2784" y="1421"/>
              <a:ext cx="0" cy="403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6517" name="Rectangle 18"/>
            <p:cNvSpPr>
              <a:spLocks noChangeArrowheads="1"/>
            </p:cNvSpPr>
            <p:nvPr/>
          </p:nvSpPr>
          <p:spPr bwMode="auto">
            <a:xfrm>
              <a:off x="3696" y="1421"/>
              <a:ext cx="960" cy="4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3200" b="0">
                  <a:solidFill>
                    <a:srgbClr val="CC0000"/>
                  </a:solidFill>
                  <a:latin typeface="Arial Black" pitchFamily="34" charset="0"/>
                  <a:cs typeface="Times New Roman" pitchFamily="18" charset="0"/>
                </a:rPr>
                <a:t>.07</a:t>
              </a:r>
              <a:endParaRPr lang="en-US" sz="3200" b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06518" name="Line 30"/>
            <p:cNvSpPr>
              <a:spLocks noChangeShapeType="1"/>
            </p:cNvSpPr>
            <p:nvPr/>
          </p:nvSpPr>
          <p:spPr bwMode="auto">
            <a:xfrm>
              <a:off x="3696" y="1421"/>
              <a:ext cx="0" cy="403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6519" name="Rectangle 19"/>
            <p:cNvSpPr>
              <a:spLocks noChangeArrowheads="1"/>
            </p:cNvSpPr>
            <p:nvPr/>
          </p:nvSpPr>
          <p:spPr bwMode="auto">
            <a:xfrm>
              <a:off x="4656" y="1421"/>
              <a:ext cx="960" cy="4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3200" b="0">
                  <a:solidFill>
                    <a:srgbClr val="CC0000"/>
                  </a:solidFill>
                  <a:latin typeface="Arial Black" pitchFamily="34" charset="0"/>
                  <a:cs typeface="Times New Roman" pitchFamily="18" charset="0"/>
                </a:rPr>
                <a:t>.10</a:t>
              </a:r>
            </a:p>
          </p:txBody>
        </p:sp>
        <p:sp>
          <p:nvSpPr>
            <p:cNvPr id="106520" name="Line 23"/>
            <p:cNvSpPr>
              <a:spLocks noChangeShapeType="1"/>
            </p:cNvSpPr>
            <p:nvPr/>
          </p:nvSpPr>
          <p:spPr bwMode="auto">
            <a:xfrm>
              <a:off x="5616" y="1421"/>
              <a:ext cx="0" cy="403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6521" name="Line 33"/>
            <p:cNvSpPr>
              <a:spLocks noChangeShapeType="1"/>
            </p:cNvSpPr>
            <p:nvPr/>
          </p:nvSpPr>
          <p:spPr bwMode="auto">
            <a:xfrm>
              <a:off x="4656" y="1421"/>
              <a:ext cx="0" cy="403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9" name="Group 153"/>
          <p:cNvGrpSpPr>
            <a:grpSpLocks/>
          </p:cNvGrpSpPr>
          <p:nvPr/>
        </p:nvGrpSpPr>
        <p:grpSpPr bwMode="auto">
          <a:xfrm>
            <a:off x="7086600" y="2895600"/>
            <a:ext cx="1524000" cy="2362200"/>
            <a:chOff x="4656" y="1824"/>
            <a:chExt cx="960" cy="1488"/>
          </a:xfrm>
        </p:grpSpPr>
        <p:sp>
          <p:nvSpPr>
            <p:cNvPr id="106509" name="Rectangle 50"/>
            <p:cNvSpPr>
              <a:spLocks noChangeArrowheads="1"/>
            </p:cNvSpPr>
            <p:nvPr/>
          </p:nvSpPr>
          <p:spPr bwMode="auto">
            <a:xfrm>
              <a:off x="4656" y="1824"/>
              <a:ext cx="960" cy="8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2800">
                  <a:solidFill>
                    <a:srgbClr val="000099"/>
                  </a:solidFill>
                  <a:cs typeface="Times New Roman" pitchFamily="18" charset="0"/>
                </a:rPr>
                <a:t>-24%</a:t>
              </a:r>
              <a:endParaRPr lang="en-US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510" name="Line 54"/>
            <p:cNvSpPr>
              <a:spLocks noChangeShapeType="1"/>
            </p:cNvSpPr>
            <p:nvPr/>
          </p:nvSpPr>
          <p:spPr bwMode="auto">
            <a:xfrm>
              <a:off x="5616" y="1824"/>
              <a:ext cx="0" cy="864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6511" name="Line 64"/>
            <p:cNvSpPr>
              <a:spLocks noChangeShapeType="1"/>
            </p:cNvSpPr>
            <p:nvPr/>
          </p:nvSpPr>
          <p:spPr bwMode="auto">
            <a:xfrm>
              <a:off x="4656" y="1824"/>
              <a:ext cx="0" cy="864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6512" name="Rectangle 80"/>
            <p:cNvSpPr>
              <a:spLocks noChangeArrowheads="1"/>
            </p:cNvSpPr>
            <p:nvPr/>
          </p:nvSpPr>
          <p:spPr bwMode="auto">
            <a:xfrm>
              <a:off x="4656" y="2688"/>
              <a:ext cx="960" cy="6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2800">
                  <a:solidFill>
                    <a:srgbClr val="000099"/>
                  </a:solidFill>
                  <a:cs typeface="Times New Roman" pitchFamily="18" charset="0"/>
                </a:rPr>
                <a:t>-8%</a:t>
              </a:r>
              <a:endParaRPr lang="en-US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513" name="Line 84"/>
            <p:cNvSpPr>
              <a:spLocks noChangeShapeType="1"/>
            </p:cNvSpPr>
            <p:nvPr/>
          </p:nvSpPr>
          <p:spPr bwMode="auto">
            <a:xfrm>
              <a:off x="5616" y="2688"/>
              <a:ext cx="0" cy="624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6514" name="Line 94"/>
            <p:cNvSpPr>
              <a:spLocks noChangeShapeType="1"/>
            </p:cNvSpPr>
            <p:nvPr/>
          </p:nvSpPr>
          <p:spPr bwMode="auto">
            <a:xfrm>
              <a:off x="4656" y="2688"/>
              <a:ext cx="0" cy="624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06508" name="Text Box 145"/>
          <p:cNvSpPr txBox="1">
            <a:spLocks noChangeArrowheads="1"/>
          </p:cNvSpPr>
          <p:nvPr/>
        </p:nvSpPr>
        <p:spPr bwMode="auto">
          <a:xfrm>
            <a:off x="8382000" y="6157913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39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5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233" descr="Crash 1"/>
          <p:cNvPicPr>
            <a:picLocks noChangeAspect="1" noChangeArrowheads="1"/>
          </p:cNvPicPr>
          <p:nvPr/>
        </p:nvPicPr>
        <p:blipFill>
          <a:blip r:embed="rId3">
            <a:lum bright="64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3810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RIESGO DE MUERTE DESPUÉS DE BEBER</a:t>
            </a:r>
            <a:r>
              <a:rPr lang="en-US" sz="3600" b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 </a:t>
            </a:r>
          </a:p>
        </p:txBody>
      </p:sp>
      <p:sp>
        <p:nvSpPr>
          <p:cNvPr id="108547" name="Line 6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5990" name="Group 214"/>
          <p:cNvGraphicFramePr>
            <a:graphicFrameLocks noGrp="1"/>
          </p:cNvGraphicFramePr>
          <p:nvPr/>
        </p:nvGraphicFramePr>
        <p:xfrm>
          <a:off x="685800" y="2533650"/>
          <a:ext cx="1981200" cy="281940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16-20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21-34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35+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5997" name="Group 221"/>
          <p:cNvGraphicFramePr>
            <a:graphicFrameLocks noGrp="1"/>
          </p:cNvGraphicFramePr>
          <p:nvPr/>
        </p:nvGraphicFramePr>
        <p:xfrm>
          <a:off x="2667000" y="2533650"/>
          <a:ext cx="1981200" cy="281940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 – 5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 – 3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6000" name="Group 224"/>
          <p:cNvGraphicFramePr>
            <a:graphicFrameLocks noGrp="1"/>
          </p:cNvGraphicFramePr>
          <p:nvPr/>
        </p:nvGraphicFramePr>
        <p:xfrm>
          <a:off x="4648200" y="2533650"/>
          <a:ext cx="2057400" cy="281940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 – 52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 – 15 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 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6006" name="Group 230"/>
          <p:cNvGraphicFramePr>
            <a:graphicFrameLocks noGrp="1"/>
          </p:cNvGraphicFramePr>
          <p:nvPr/>
        </p:nvGraphicFramePr>
        <p:xfrm>
          <a:off x="6705600" y="2533650"/>
          <a:ext cx="1676400" cy="281940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M– 15,560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F– 738 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572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382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6007" name="Text Box 231"/>
          <p:cNvSpPr txBox="1">
            <a:spLocks noChangeArrowheads="1"/>
          </p:cNvSpPr>
          <p:nvPr/>
        </p:nvSpPr>
        <p:spPr bwMode="auto">
          <a:xfrm>
            <a:off x="685800" y="5410200"/>
            <a:ext cx="78486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¿Por qué hay diferencias de género para la gente joven? </a:t>
            </a:r>
            <a:endParaRPr lang="en-US" sz="2400">
              <a:solidFill>
                <a:schemeClr val="tx1"/>
              </a:solidFill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¿Por qué la edad es un factor? </a:t>
            </a:r>
          </a:p>
        </p:txBody>
      </p:sp>
      <p:sp>
        <p:nvSpPr>
          <p:cNvPr id="108589" name="Text Box 234"/>
          <p:cNvSpPr txBox="1">
            <a:spLocks noChangeArrowheads="1"/>
          </p:cNvSpPr>
          <p:nvPr/>
        </p:nvSpPr>
        <p:spPr bwMode="auto">
          <a:xfrm>
            <a:off x="8382000" y="6157913"/>
            <a:ext cx="6858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40</a:t>
            </a:r>
            <a:endParaRPr lang="en-US" b="0">
              <a:solidFill>
                <a:schemeClr val="tx1"/>
              </a:solidFill>
            </a:endParaRPr>
          </a:p>
        </p:txBody>
      </p:sp>
      <p:grpSp>
        <p:nvGrpSpPr>
          <p:cNvPr id="2" name="Group 235"/>
          <p:cNvGrpSpPr>
            <a:grpSpLocks/>
          </p:cNvGrpSpPr>
          <p:nvPr/>
        </p:nvGrpSpPr>
        <p:grpSpPr bwMode="auto">
          <a:xfrm>
            <a:off x="685800" y="1447800"/>
            <a:ext cx="7696200" cy="1066800"/>
            <a:chOff x="432" y="816"/>
            <a:chExt cx="4848" cy="672"/>
          </a:xfrm>
        </p:grpSpPr>
        <p:sp>
          <p:nvSpPr>
            <p:cNvPr id="108591" name="Rectangle 21"/>
            <p:cNvSpPr>
              <a:spLocks noChangeArrowheads="1"/>
            </p:cNvSpPr>
            <p:nvPr/>
          </p:nvSpPr>
          <p:spPr bwMode="auto">
            <a:xfrm>
              <a:off x="4224" y="1152"/>
              <a:ext cx="1056" cy="3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800">
                  <a:solidFill>
                    <a:srgbClr val="006600"/>
                  </a:solidFill>
                  <a:cs typeface="Times New Roman" pitchFamily="18" charset="0"/>
                </a:rPr>
                <a:t>.150+</a:t>
              </a:r>
              <a:endParaRPr lang="en-US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592" name="Rectangle 20"/>
            <p:cNvSpPr>
              <a:spLocks noChangeArrowheads="1"/>
            </p:cNvSpPr>
            <p:nvPr/>
          </p:nvSpPr>
          <p:spPr bwMode="auto">
            <a:xfrm>
              <a:off x="2928" y="1152"/>
              <a:ext cx="1296" cy="3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800">
                  <a:solidFill>
                    <a:srgbClr val="006600"/>
                  </a:solidFill>
                  <a:cs typeface="Times New Roman" pitchFamily="18" charset="0"/>
                </a:rPr>
                <a:t>.080 - .099</a:t>
              </a:r>
              <a:endParaRPr lang="en-US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593" name="Rectangle 19"/>
            <p:cNvSpPr>
              <a:spLocks noChangeArrowheads="1"/>
            </p:cNvSpPr>
            <p:nvPr/>
          </p:nvSpPr>
          <p:spPr bwMode="auto">
            <a:xfrm>
              <a:off x="1680" y="1152"/>
              <a:ext cx="1248" cy="3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800">
                  <a:solidFill>
                    <a:srgbClr val="006600"/>
                  </a:solidFill>
                  <a:cs typeface="Times New Roman" pitchFamily="18" charset="0"/>
                </a:rPr>
                <a:t>.020 - .049</a:t>
              </a:r>
              <a:endParaRPr lang="en-US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594" name="Rectangle 15"/>
            <p:cNvSpPr>
              <a:spLocks noChangeArrowheads="1"/>
            </p:cNvSpPr>
            <p:nvPr/>
          </p:nvSpPr>
          <p:spPr bwMode="auto">
            <a:xfrm>
              <a:off x="1680" y="816"/>
              <a:ext cx="3600" cy="3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800">
                  <a:solidFill>
                    <a:srgbClr val="006600"/>
                  </a:solidFill>
                  <a:cs typeface="Times New Roman" pitchFamily="18" charset="0"/>
                </a:rPr>
                <a:t>BAC</a:t>
              </a:r>
              <a:endParaRPr lang="en-US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595" name="Line 22"/>
            <p:cNvSpPr>
              <a:spLocks noChangeShapeType="1"/>
            </p:cNvSpPr>
            <p:nvPr/>
          </p:nvSpPr>
          <p:spPr bwMode="auto">
            <a:xfrm>
              <a:off x="432" y="816"/>
              <a:ext cx="4848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96" name="Line 23"/>
            <p:cNvSpPr>
              <a:spLocks noChangeShapeType="1"/>
            </p:cNvSpPr>
            <p:nvPr/>
          </p:nvSpPr>
          <p:spPr bwMode="auto">
            <a:xfrm>
              <a:off x="432" y="1488"/>
              <a:ext cx="4848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97" name="Line 24"/>
            <p:cNvSpPr>
              <a:spLocks noChangeShapeType="1"/>
            </p:cNvSpPr>
            <p:nvPr/>
          </p:nvSpPr>
          <p:spPr bwMode="auto">
            <a:xfrm>
              <a:off x="432" y="816"/>
              <a:ext cx="0" cy="672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98" name="Line 25"/>
            <p:cNvSpPr>
              <a:spLocks noChangeShapeType="1"/>
            </p:cNvSpPr>
            <p:nvPr/>
          </p:nvSpPr>
          <p:spPr bwMode="auto">
            <a:xfrm>
              <a:off x="5280" y="816"/>
              <a:ext cx="0" cy="672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99" name="Line 28"/>
            <p:cNvSpPr>
              <a:spLocks noChangeShapeType="1"/>
            </p:cNvSpPr>
            <p:nvPr/>
          </p:nvSpPr>
          <p:spPr bwMode="auto">
            <a:xfrm>
              <a:off x="1680" y="1152"/>
              <a:ext cx="3600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00" name="Line 30"/>
            <p:cNvSpPr>
              <a:spLocks noChangeShapeType="1"/>
            </p:cNvSpPr>
            <p:nvPr/>
          </p:nvSpPr>
          <p:spPr bwMode="auto">
            <a:xfrm>
              <a:off x="1680" y="816"/>
              <a:ext cx="0" cy="672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01" name="Line 44"/>
            <p:cNvSpPr>
              <a:spLocks noChangeShapeType="1"/>
            </p:cNvSpPr>
            <p:nvPr/>
          </p:nvSpPr>
          <p:spPr bwMode="auto">
            <a:xfrm>
              <a:off x="2928" y="1152"/>
              <a:ext cx="0" cy="336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02" name="Line 48"/>
            <p:cNvSpPr>
              <a:spLocks noChangeShapeType="1"/>
            </p:cNvSpPr>
            <p:nvPr/>
          </p:nvSpPr>
          <p:spPr bwMode="auto">
            <a:xfrm>
              <a:off x="4224" y="1152"/>
              <a:ext cx="0" cy="336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03" name="Rectangle 14"/>
            <p:cNvSpPr>
              <a:spLocks noChangeArrowheads="1"/>
            </p:cNvSpPr>
            <p:nvPr/>
          </p:nvSpPr>
          <p:spPr bwMode="auto">
            <a:xfrm>
              <a:off x="432" y="816"/>
              <a:ext cx="1248" cy="67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Font typeface="Monotype Sorts"/>
                <a:buNone/>
              </a:pPr>
              <a:endParaRPr lang="en-US" sz="2800">
                <a:solidFill>
                  <a:srgbClr val="E4002B"/>
                </a:solidFill>
              </a:endParaRPr>
            </a:p>
          </p:txBody>
        </p:sp>
        <p:sp>
          <p:nvSpPr>
            <p:cNvPr id="108604" name="Rectangle 18"/>
            <p:cNvSpPr>
              <a:spLocks noChangeArrowheads="1"/>
            </p:cNvSpPr>
            <p:nvPr/>
          </p:nvSpPr>
          <p:spPr bwMode="auto">
            <a:xfrm>
              <a:off x="432" y="816"/>
              <a:ext cx="1248" cy="67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800">
                  <a:solidFill>
                    <a:srgbClr val="CC0000"/>
                  </a:solidFill>
                  <a:cs typeface="Times New Roman" pitchFamily="18" charset="0"/>
                </a:rPr>
                <a:t>EDAD </a:t>
              </a:r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75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7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76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7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6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07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96" descr="Crash 7"/>
          <p:cNvPicPr>
            <a:picLocks noChangeAspect="1" noChangeArrowheads="1"/>
          </p:cNvPicPr>
          <p:nvPr/>
        </p:nvPicPr>
        <p:blipFill>
          <a:blip r:embed="rId3">
            <a:lum bright="5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524000" y="228600"/>
            <a:ext cx="6019800" cy="8382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b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RIESGO DE LA SUPERVIVENCIA Y BAC </a:t>
            </a: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990600" y="1143000"/>
            <a:ext cx="7162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6421" name="Group 101"/>
          <p:cNvGraphicFramePr>
            <a:graphicFrameLocks noGrp="1"/>
          </p:cNvGraphicFramePr>
          <p:nvPr>
            <p:ph sz="quarter" idx="1"/>
          </p:nvPr>
        </p:nvGraphicFramePr>
        <p:xfrm>
          <a:off x="762000" y="1524000"/>
          <a:ext cx="7620000" cy="10668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BAC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 Black" pitchFamily="34" charset="0"/>
                        </a:rPr>
                        <a:t>Ocasión creciente de la muerte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 Black" pitchFamily="34" charset="0"/>
                        </a:rPr>
                        <a:t>Comparado a los conductores sobrios *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 Black" pitchFamily="34" charset="0"/>
                        </a:rPr>
                        <a:t> 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426" name="Group 106"/>
          <p:cNvGraphicFramePr>
            <a:graphicFrameLocks noGrp="1"/>
          </p:cNvGraphicFramePr>
          <p:nvPr>
            <p:ph sz="quarter" idx="2"/>
          </p:nvPr>
        </p:nvGraphicFramePr>
        <p:xfrm>
          <a:off x="762000" y="2590800"/>
          <a:ext cx="7620000" cy="4572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.03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425" name="Group 105"/>
          <p:cNvGraphicFramePr>
            <a:graphicFrameLocks noGrp="1"/>
          </p:cNvGraphicFramePr>
          <p:nvPr>
            <p:ph sz="quarter" idx="3"/>
          </p:nvPr>
        </p:nvGraphicFramePr>
        <p:xfrm>
          <a:off x="762000" y="3200400"/>
          <a:ext cx="7620000" cy="4572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.07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1.5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424" name="Group 104"/>
          <p:cNvGraphicFramePr>
            <a:graphicFrameLocks noGrp="1"/>
          </p:cNvGraphicFramePr>
          <p:nvPr>
            <p:ph sz="quarter" idx="4"/>
          </p:nvPr>
        </p:nvGraphicFramePr>
        <p:xfrm>
          <a:off x="762000" y="3810000"/>
          <a:ext cx="7620000" cy="4572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.12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423" name="Group 103"/>
          <p:cNvGraphicFramePr>
            <a:graphicFrameLocks noGrp="1"/>
          </p:cNvGraphicFramePr>
          <p:nvPr/>
        </p:nvGraphicFramePr>
        <p:xfrm>
          <a:off x="762000" y="4419600"/>
          <a:ext cx="7620000" cy="4572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.17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422" name="Group 102"/>
          <p:cNvGraphicFramePr>
            <a:graphicFrameLocks noGrp="1"/>
          </p:cNvGraphicFramePr>
          <p:nvPr/>
        </p:nvGraphicFramePr>
        <p:xfrm>
          <a:off x="762000" y="5029200"/>
          <a:ext cx="7620000" cy="4572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.22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0644" name="Text Box 97"/>
          <p:cNvSpPr txBox="1">
            <a:spLocks noChangeArrowheads="1"/>
          </p:cNvSpPr>
          <p:nvPr/>
        </p:nvSpPr>
        <p:spPr bwMode="auto">
          <a:xfrm>
            <a:off x="8382000" y="6157913"/>
            <a:ext cx="6858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41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56418" name="Text Box 98"/>
          <p:cNvSpPr txBox="1">
            <a:spLocks noChangeArrowheads="1"/>
          </p:cNvSpPr>
          <p:nvPr/>
        </p:nvSpPr>
        <p:spPr bwMode="auto">
          <a:xfrm>
            <a:off x="1211263" y="5775325"/>
            <a:ext cx="66262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000">
                <a:solidFill>
                  <a:srgbClr val="CC0000"/>
                </a:solidFill>
              </a:rPr>
              <a:t>* </a:t>
            </a:r>
            <a:r>
              <a:rPr lang="en-US" sz="3000">
                <a:solidFill>
                  <a:srgbClr val="CC0000"/>
                </a:solidFill>
                <a:cs typeface="Times New Roman" pitchFamily="18" charset="0"/>
              </a:rPr>
              <a:t>Dado que un choque ha ocurrido.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18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72" descr="Crash 8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BAC Y RESPONSABILIDAD DE CHOQUE </a:t>
            </a:r>
          </a:p>
        </p:txBody>
      </p:sp>
      <p:sp>
        <p:nvSpPr>
          <p:cNvPr id="76804" name="Line 4"/>
          <p:cNvSpPr>
            <a:spLocks noChangeShapeType="1"/>
          </p:cNvSpPr>
          <p:nvPr/>
        </p:nvSpPr>
        <p:spPr bwMode="auto">
          <a:xfrm>
            <a:off x="457200" y="1295400"/>
            <a:ext cx="8229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76877" name="Group 77"/>
          <p:cNvGraphicFramePr>
            <a:graphicFrameLocks noGrp="1"/>
          </p:cNvGraphicFramePr>
          <p:nvPr/>
        </p:nvGraphicFramePr>
        <p:xfrm>
          <a:off x="1447800" y="1524000"/>
          <a:ext cx="6096000" cy="94488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BAC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Responsable por choque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837" name="Group 37"/>
          <p:cNvGraphicFramePr>
            <a:graphicFrameLocks noGrp="1"/>
          </p:cNvGraphicFramePr>
          <p:nvPr/>
        </p:nvGraphicFramePr>
        <p:xfrm>
          <a:off x="1447800" y="2438400"/>
          <a:ext cx="6096000" cy="88900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.01 - .05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64%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845" name="Group 45"/>
          <p:cNvGraphicFramePr>
            <a:graphicFrameLocks noGrp="1"/>
          </p:cNvGraphicFramePr>
          <p:nvPr/>
        </p:nvGraphicFramePr>
        <p:xfrm>
          <a:off x="1447800" y="3302000"/>
          <a:ext cx="6096000" cy="88900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.05 - .079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88%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853" name="Group 53"/>
          <p:cNvGraphicFramePr>
            <a:graphicFrameLocks noGrp="1"/>
          </p:cNvGraphicFramePr>
          <p:nvPr/>
        </p:nvGraphicFramePr>
        <p:xfrm>
          <a:off x="1447800" y="4191000"/>
          <a:ext cx="6096000" cy="88900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.08 - .149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92%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861" name="Group 61"/>
          <p:cNvGraphicFramePr>
            <a:graphicFrameLocks noGrp="1"/>
          </p:cNvGraphicFramePr>
          <p:nvPr/>
        </p:nvGraphicFramePr>
        <p:xfrm>
          <a:off x="1447800" y="5054600"/>
          <a:ext cx="6096000" cy="88900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 y mayor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96%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2684" name="Text Box 73"/>
          <p:cNvSpPr txBox="1">
            <a:spLocks noChangeArrowheads="1"/>
          </p:cNvSpPr>
          <p:nvPr/>
        </p:nvSpPr>
        <p:spPr bwMode="auto">
          <a:xfrm>
            <a:off x="8382000" y="6157913"/>
            <a:ext cx="6858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42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7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7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76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2" descr="Road 7"/>
          <p:cNvPicPr>
            <a:picLocks noChangeAspect="1" noChangeArrowheads="1"/>
          </p:cNvPicPr>
          <p:nvPr/>
        </p:nvPicPr>
        <p:blipFill>
          <a:blip r:embed="rId3">
            <a:lum bright="7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RESUMEN DE EFECTOS </a:t>
            </a:r>
          </a:p>
        </p:txBody>
      </p:sp>
      <p:sp>
        <p:nvSpPr>
          <p:cNvPr id="114691" name="Text Box 6"/>
          <p:cNvSpPr txBox="1">
            <a:spLocks noChangeArrowheads="1"/>
          </p:cNvSpPr>
          <p:nvPr/>
        </p:nvSpPr>
        <p:spPr bwMode="auto">
          <a:xfrm>
            <a:off x="8382000" y="6157913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43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1194" name="Line 10"/>
          <p:cNvSpPr>
            <a:spLocks noChangeShapeType="1"/>
          </p:cNvSpPr>
          <p:nvPr/>
        </p:nvSpPr>
        <p:spPr bwMode="auto">
          <a:xfrm>
            <a:off x="838200" y="838200"/>
            <a:ext cx="7467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990600" y="2438400"/>
            <a:ext cx="4495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solidFill>
                  <a:srgbClr val="CC0000"/>
                </a:solidFill>
                <a:cs typeface="Times New Roman" pitchFamily="18" charset="0"/>
              </a:rPr>
              <a:t>Efectos relacionados al Manejo: </a:t>
            </a:r>
            <a:endParaRPr lang="en-US" sz="2400">
              <a:solidFill>
                <a:srgbClr val="CC0000"/>
              </a:solidFill>
            </a:endParaRPr>
          </a:p>
          <a:p>
            <a:pPr algn="ctr" eaLnBrk="0" hangingPunct="0"/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IPDE, Atención, Previniendo Riesgos, Tiempo de Reacción, Pruebas reales de Manejo </a:t>
            </a:r>
          </a:p>
        </p:txBody>
      </p:sp>
      <p:sp>
        <p:nvSpPr>
          <p:cNvPr id="221196" name="Text Box 12"/>
          <p:cNvSpPr txBox="1">
            <a:spLocks noChangeArrowheads="1"/>
          </p:cNvSpPr>
          <p:nvPr/>
        </p:nvSpPr>
        <p:spPr bwMode="auto">
          <a:xfrm>
            <a:off x="990600" y="838200"/>
            <a:ext cx="449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solidFill>
                  <a:srgbClr val="CC0000"/>
                </a:solidFill>
                <a:cs typeface="Times New Roman" pitchFamily="18" charset="0"/>
              </a:rPr>
              <a:t>Efectos Humanos: </a:t>
            </a:r>
            <a:endParaRPr lang="en-US" sz="2400">
              <a:solidFill>
                <a:srgbClr val="CC0000"/>
              </a:solidFill>
            </a:endParaRPr>
          </a:p>
          <a:p>
            <a:pPr algn="ctr" eaLnBrk="0" hangingPunct="0"/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Cerebro </a:t>
            </a:r>
            <a:endParaRPr lang="en-US" sz="2400">
              <a:solidFill>
                <a:srgbClr val="000099"/>
              </a:solidFill>
            </a:endParaRPr>
          </a:p>
          <a:p>
            <a:pPr algn="ctr" eaLnBrk="0" hangingPunct="0"/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Visión </a:t>
            </a:r>
            <a:endParaRPr lang="en-US" sz="2400">
              <a:solidFill>
                <a:srgbClr val="000099"/>
              </a:solidFill>
            </a:endParaRPr>
          </a:p>
          <a:p>
            <a:pPr algn="ctr" eaLnBrk="0" hangingPunct="0"/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Percepción </a:t>
            </a:r>
          </a:p>
        </p:txBody>
      </p:sp>
      <p:sp>
        <p:nvSpPr>
          <p:cNvPr id="221197" name="Text Box 13"/>
          <p:cNvSpPr txBox="1">
            <a:spLocks noChangeArrowheads="1"/>
          </p:cNvSpPr>
          <p:nvPr/>
        </p:nvSpPr>
        <p:spPr bwMode="auto">
          <a:xfrm>
            <a:off x="1143000" y="4724400"/>
            <a:ext cx="449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solidFill>
                  <a:srgbClr val="CC0000"/>
                </a:solidFill>
                <a:cs typeface="Times New Roman" pitchFamily="18" charset="0"/>
              </a:rPr>
              <a:t>Factores De Riesgo </a:t>
            </a:r>
            <a:r>
              <a:rPr lang="en-US" sz="2400">
                <a:solidFill>
                  <a:srgbClr val="CC0000"/>
                </a:solidFill>
              </a:rPr>
              <a:t>:</a:t>
            </a:r>
          </a:p>
          <a:p>
            <a:pPr algn="ctr" eaLnBrk="0" hangingPunct="0"/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Envuelto en un choque Fatal </a:t>
            </a:r>
            <a:r>
              <a:rPr lang="en-US" sz="2000">
                <a:solidFill>
                  <a:srgbClr val="000099"/>
                </a:solidFill>
                <a:cs typeface="Times New Roman" pitchFamily="18" charset="0"/>
              </a:rPr>
              <a:t>Responsabilidad de choque</a:t>
            </a:r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 </a:t>
            </a:r>
            <a:endParaRPr lang="en-US" sz="2400">
              <a:solidFill>
                <a:srgbClr val="000099"/>
              </a:solidFill>
            </a:endParaRPr>
          </a:p>
          <a:p>
            <a:pPr algn="ctr" eaLnBrk="0" hangingPunct="0"/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Muerte del Conductor 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562600" y="914400"/>
            <a:ext cx="2362200" cy="1752600"/>
            <a:chOff x="240" y="1632"/>
            <a:chExt cx="2208" cy="2160"/>
          </a:xfrm>
        </p:grpSpPr>
        <p:grpSp>
          <p:nvGrpSpPr>
            <p:cNvPr id="114699" name="Group 15"/>
            <p:cNvGrpSpPr>
              <a:grpSpLocks/>
            </p:cNvGrpSpPr>
            <p:nvPr/>
          </p:nvGrpSpPr>
          <p:grpSpPr bwMode="auto">
            <a:xfrm>
              <a:off x="384" y="1728"/>
              <a:ext cx="1920" cy="2064"/>
              <a:chOff x="384" y="1728"/>
              <a:chExt cx="1920" cy="2064"/>
            </a:xfrm>
          </p:grpSpPr>
          <p:sp>
            <p:nvSpPr>
              <p:cNvPr id="114703" name="Rectangle 16"/>
              <p:cNvSpPr>
                <a:spLocks noChangeArrowheads="1"/>
              </p:cNvSpPr>
              <p:nvPr/>
            </p:nvSpPr>
            <p:spPr bwMode="auto">
              <a:xfrm>
                <a:off x="384" y="1728"/>
                <a:ext cx="1920" cy="1920"/>
              </a:xfrm>
              <a:prstGeom prst="rect">
                <a:avLst/>
              </a:prstGeom>
              <a:solidFill>
                <a:srgbClr val="00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04" name="Line 17"/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1920" cy="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5" name="Line 18"/>
              <p:cNvSpPr>
                <a:spLocks noChangeShapeType="1"/>
              </p:cNvSpPr>
              <p:nvPr/>
            </p:nvSpPr>
            <p:spPr bwMode="auto">
              <a:xfrm>
                <a:off x="384" y="2496"/>
                <a:ext cx="1920" cy="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6" name="Line 19"/>
              <p:cNvSpPr>
                <a:spLocks noChangeShapeType="1"/>
              </p:cNvSpPr>
              <p:nvPr/>
            </p:nvSpPr>
            <p:spPr bwMode="auto">
              <a:xfrm>
                <a:off x="384" y="2880"/>
                <a:ext cx="1920" cy="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7" name="Line 20"/>
              <p:cNvSpPr>
                <a:spLocks noChangeShapeType="1"/>
              </p:cNvSpPr>
              <p:nvPr/>
            </p:nvSpPr>
            <p:spPr bwMode="auto">
              <a:xfrm>
                <a:off x="384" y="3264"/>
                <a:ext cx="1920" cy="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8" name="Line 21"/>
              <p:cNvSpPr>
                <a:spLocks noChangeShapeType="1"/>
              </p:cNvSpPr>
              <p:nvPr/>
            </p:nvSpPr>
            <p:spPr bwMode="auto">
              <a:xfrm>
                <a:off x="768" y="1728"/>
                <a:ext cx="1" cy="192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9" name="Line 22"/>
              <p:cNvSpPr>
                <a:spLocks noChangeShapeType="1"/>
              </p:cNvSpPr>
              <p:nvPr/>
            </p:nvSpPr>
            <p:spPr bwMode="auto">
              <a:xfrm>
                <a:off x="1152" y="1728"/>
                <a:ext cx="1" cy="192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10" name="Line 23"/>
              <p:cNvSpPr>
                <a:spLocks noChangeShapeType="1"/>
              </p:cNvSpPr>
              <p:nvPr/>
            </p:nvSpPr>
            <p:spPr bwMode="auto">
              <a:xfrm>
                <a:off x="1536" y="1728"/>
                <a:ext cx="1" cy="192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11" name="Line 24"/>
              <p:cNvSpPr>
                <a:spLocks noChangeShapeType="1"/>
              </p:cNvSpPr>
              <p:nvPr/>
            </p:nvSpPr>
            <p:spPr bwMode="auto">
              <a:xfrm>
                <a:off x="1920" y="1728"/>
                <a:ext cx="1" cy="192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14712" name="Picture 25" descr="Untitled-3 copy"/>
              <p:cNvPicPr>
                <a:picLocks noChangeAspect="1" noChangeArrowheads="1"/>
              </p:cNvPicPr>
              <p:nvPr/>
            </p:nvPicPr>
            <p:blipFill>
              <a:blip r:embed="rId4">
                <a:lum bright="66000"/>
              </a:blip>
              <a:srcRect l="3242" t="8775" r="6450" b="1596"/>
              <a:stretch>
                <a:fillRect/>
              </a:stretch>
            </p:blipFill>
            <p:spPr bwMode="auto">
              <a:xfrm>
                <a:off x="816" y="2352"/>
                <a:ext cx="1069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4700" name="AutoShape 26"/>
            <p:cNvSpPr>
              <a:spLocks noChangeArrowheads="1"/>
            </p:cNvSpPr>
            <p:nvPr/>
          </p:nvSpPr>
          <p:spPr bwMode="auto">
            <a:xfrm>
              <a:off x="240" y="2486"/>
              <a:ext cx="576" cy="538"/>
            </a:xfrm>
            <a:prstGeom prst="rightArrow">
              <a:avLst>
                <a:gd name="adj1" fmla="val 49815"/>
                <a:gd name="adj2" fmla="val 4609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01" name="AutoShape 27"/>
            <p:cNvSpPr>
              <a:spLocks noChangeArrowheads="1"/>
            </p:cNvSpPr>
            <p:nvPr/>
          </p:nvSpPr>
          <p:spPr bwMode="auto">
            <a:xfrm>
              <a:off x="1824" y="2448"/>
              <a:ext cx="624" cy="576"/>
            </a:xfrm>
            <a:prstGeom prst="leftArrow">
              <a:avLst>
                <a:gd name="adj1" fmla="val 45481"/>
                <a:gd name="adj2" fmla="val 51534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02" name="AutoShape 28"/>
            <p:cNvSpPr>
              <a:spLocks noChangeArrowheads="1"/>
            </p:cNvSpPr>
            <p:nvPr/>
          </p:nvSpPr>
          <p:spPr bwMode="auto">
            <a:xfrm rot="5400000">
              <a:off x="960" y="1728"/>
              <a:ext cx="720" cy="528"/>
            </a:xfrm>
            <a:prstGeom prst="rightArrow">
              <a:avLst>
                <a:gd name="adj1" fmla="val 49630"/>
                <a:gd name="adj2" fmla="val 48302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pic>
        <p:nvPicPr>
          <p:cNvPr id="221213" name="Picture 29" descr="Crash 1"/>
          <p:cNvPicPr>
            <a:picLocks noChangeAspect="1" noChangeArrowheads="1"/>
          </p:cNvPicPr>
          <p:nvPr/>
        </p:nvPicPr>
        <p:blipFill>
          <a:blip r:embed="rId5"/>
          <a:srcRect r="19893"/>
          <a:stretch>
            <a:fillRect/>
          </a:stretch>
        </p:blipFill>
        <p:spPr bwMode="auto">
          <a:xfrm>
            <a:off x="5791200" y="4724400"/>
            <a:ext cx="20574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214" name="Picture 30" descr="Road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819400"/>
            <a:ext cx="20574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2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5" grpId="0" autoUpdateAnimBg="0"/>
      <p:bldP spid="221196" grpId="0" autoUpdateAnimBg="0"/>
      <p:bldP spid="221197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PREVENCIÓN DE LA INTOXICACIÓN</a:t>
            </a:r>
            <a:r>
              <a:rPr lang="en-US" sz="3600" b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 </a:t>
            </a: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457200" y="914400"/>
            <a:ext cx="83058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676400" y="1143000"/>
            <a:ext cx="1752600" cy="2544763"/>
            <a:chOff x="912" y="720"/>
            <a:chExt cx="1104" cy="1603"/>
          </a:xfrm>
        </p:grpSpPr>
        <p:sp>
          <p:nvSpPr>
            <p:cNvPr id="116759" name="Text Box 14"/>
            <p:cNvSpPr txBox="1">
              <a:spLocks noChangeArrowheads="1"/>
            </p:cNvSpPr>
            <p:nvPr/>
          </p:nvSpPr>
          <p:spPr bwMode="auto">
            <a:xfrm>
              <a:off x="912" y="720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0">
                  <a:solidFill>
                    <a:srgbClr val="CC0000"/>
                  </a:solidFill>
                  <a:latin typeface="Arial Black" pitchFamily="34" charset="0"/>
                  <a:ea typeface="Times New Roman" pitchFamily="18" charset="0"/>
                  <a:cs typeface="Arial Black" pitchFamily="34" charset="0"/>
                </a:rPr>
                <a:t>Alimento </a:t>
              </a:r>
            </a:p>
          </p:txBody>
        </p:sp>
        <p:pic>
          <p:nvPicPr>
            <p:cNvPr id="116760" name="Picture 31" descr="Food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0" y="1008"/>
              <a:ext cx="1056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562600" y="1179513"/>
            <a:ext cx="1773238" cy="2554287"/>
            <a:chOff x="3552" y="743"/>
            <a:chExt cx="1117" cy="1609"/>
          </a:xfrm>
        </p:grpSpPr>
        <p:sp>
          <p:nvSpPr>
            <p:cNvPr id="116757" name="Text Box 15"/>
            <p:cNvSpPr txBox="1">
              <a:spLocks noChangeArrowheads="1"/>
            </p:cNvSpPr>
            <p:nvPr/>
          </p:nvSpPr>
          <p:spPr bwMode="auto">
            <a:xfrm>
              <a:off x="3552" y="743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0">
                  <a:solidFill>
                    <a:srgbClr val="CC0000"/>
                  </a:solidFill>
                  <a:latin typeface="Arial Black" pitchFamily="34" charset="0"/>
                  <a:ea typeface="Times New Roman" pitchFamily="18" charset="0"/>
                  <a:cs typeface="Arial Black" pitchFamily="34" charset="0"/>
                </a:rPr>
                <a:t>Tiempo </a:t>
              </a:r>
            </a:p>
          </p:txBody>
        </p:sp>
        <p:pic>
          <p:nvPicPr>
            <p:cNvPr id="116758" name="Picture 32" descr="Clock 3"/>
            <p:cNvPicPr>
              <a:picLocks noChangeAspect="1" noChangeArrowheads="1"/>
            </p:cNvPicPr>
            <p:nvPr/>
          </p:nvPicPr>
          <p:blipFill>
            <a:blip r:embed="rId4"/>
            <a:srcRect l="26514" r="19373"/>
            <a:stretch>
              <a:fillRect/>
            </a:stretch>
          </p:blipFill>
          <p:spPr bwMode="auto">
            <a:xfrm>
              <a:off x="3552" y="1008"/>
              <a:ext cx="1117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6741" name="Text Box 39"/>
          <p:cNvSpPr txBox="1">
            <a:spLocks noChangeArrowheads="1"/>
          </p:cNvSpPr>
          <p:nvPr/>
        </p:nvSpPr>
        <p:spPr bwMode="auto">
          <a:xfrm>
            <a:off x="8305800" y="6157913"/>
            <a:ext cx="7620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44</a:t>
            </a:r>
            <a:endParaRPr lang="en-US" b="0">
              <a:solidFill>
                <a:schemeClr val="tx1"/>
              </a:solidFill>
            </a:endParaRPr>
          </a:p>
        </p:txBody>
      </p: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1447800" y="3962400"/>
            <a:ext cx="2362200" cy="1981200"/>
            <a:chOff x="912" y="2496"/>
            <a:chExt cx="1488" cy="1248"/>
          </a:xfrm>
        </p:grpSpPr>
        <p:grpSp>
          <p:nvGrpSpPr>
            <p:cNvPr id="116746" name="Group 48"/>
            <p:cNvGrpSpPr>
              <a:grpSpLocks/>
            </p:cNvGrpSpPr>
            <p:nvPr/>
          </p:nvGrpSpPr>
          <p:grpSpPr bwMode="auto">
            <a:xfrm>
              <a:off x="912" y="2976"/>
              <a:ext cx="1488" cy="768"/>
              <a:chOff x="2496" y="3528"/>
              <a:chExt cx="1488" cy="768"/>
            </a:xfrm>
          </p:grpSpPr>
          <p:grpSp>
            <p:nvGrpSpPr>
              <p:cNvPr id="116748" name="Group 49"/>
              <p:cNvGrpSpPr>
                <a:grpSpLocks/>
              </p:cNvGrpSpPr>
              <p:nvPr/>
            </p:nvGrpSpPr>
            <p:grpSpPr bwMode="auto">
              <a:xfrm>
                <a:off x="2496" y="3552"/>
                <a:ext cx="480" cy="288"/>
                <a:chOff x="2496" y="3576"/>
                <a:chExt cx="480" cy="288"/>
              </a:xfrm>
            </p:grpSpPr>
            <p:sp>
              <p:nvSpPr>
                <p:cNvPr id="116755" name="WordArt 50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496" y="3600"/>
                  <a:ext cx="384" cy="264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009900"/>
                          </a:gs>
                          <a:gs pos="100000">
                            <a:srgbClr val="004700"/>
                          </a:gs>
                        </a:gsLst>
                        <a:lin ang="5400000" scaled="1"/>
                      </a:gradFill>
                      <a:latin typeface="Arial Black"/>
                    </a:rPr>
                    <a:t>80</a:t>
                  </a:r>
                </a:p>
              </p:txBody>
            </p:sp>
            <p:sp>
              <p:nvSpPr>
                <p:cNvPr id="116756" name="WordArt 5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880" y="3576"/>
                  <a:ext cx="96" cy="7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009900"/>
                          </a:gs>
                          <a:gs pos="100000">
                            <a:srgbClr val="004700"/>
                          </a:gs>
                        </a:gsLst>
                        <a:lin ang="5400000" scaled="1"/>
                      </a:gradFill>
                      <a:latin typeface="Arial Black"/>
                    </a:rPr>
                    <a:t>o</a:t>
                  </a:r>
                </a:p>
              </p:txBody>
            </p:sp>
          </p:grpSp>
          <p:grpSp>
            <p:nvGrpSpPr>
              <p:cNvPr id="116749" name="Group 52"/>
              <p:cNvGrpSpPr>
                <a:grpSpLocks/>
              </p:cNvGrpSpPr>
              <p:nvPr/>
            </p:nvGrpSpPr>
            <p:grpSpPr bwMode="auto">
              <a:xfrm>
                <a:off x="3216" y="3528"/>
                <a:ext cx="768" cy="288"/>
                <a:chOff x="3216" y="3528"/>
                <a:chExt cx="768" cy="288"/>
              </a:xfrm>
            </p:grpSpPr>
            <p:sp>
              <p:nvSpPr>
                <p:cNvPr id="116753" name="WordArt 53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216" y="3552"/>
                  <a:ext cx="672" cy="264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009900"/>
                          </a:gs>
                          <a:gs pos="100000">
                            <a:srgbClr val="004700"/>
                          </a:gs>
                        </a:gsLst>
                        <a:lin ang="5400000" scaled="1"/>
                      </a:gradFill>
                      <a:latin typeface="Arial Black"/>
                    </a:rPr>
                    <a:t>100</a:t>
                  </a:r>
                </a:p>
              </p:txBody>
            </p:sp>
            <p:sp>
              <p:nvSpPr>
                <p:cNvPr id="116754" name="WordArt 5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888" y="3528"/>
                  <a:ext cx="96" cy="7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009900"/>
                          </a:gs>
                          <a:gs pos="100000">
                            <a:srgbClr val="004700"/>
                          </a:gs>
                        </a:gsLst>
                        <a:lin ang="5400000" scaled="1"/>
                      </a:gradFill>
                      <a:latin typeface="Arial Black"/>
                    </a:rPr>
                    <a:t>o</a:t>
                  </a:r>
                </a:p>
              </p:txBody>
            </p:sp>
          </p:grpSp>
          <p:grpSp>
            <p:nvGrpSpPr>
              <p:cNvPr id="116750" name="Group 55"/>
              <p:cNvGrpSpPr>
                <a:grpSpLocks/>
              </p:cNvGrpSpPr>
              <p:nvPr/>
            </p:nvGrpSpPr>
            <p:grpSpPr bwMode="auto">
              <a:xfrm>
                <a:off x="2832" y="3984"/>
                <a:ext cx="720" cy="312"/>
                <a:chOff x="2976" y="3864"/>
                <a:chExt cx="720" cy="312"/>
              </a:xfrm>
            </p:grpSpPr>
            <p:sp>
              <p:nvSpPr>
                <p:cNvPr id="116751" name="WordArt 5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976" y="3888"/>
                  <a:ext cx="576" cy="28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009900"/>
                          </a:gs>
                          <a:gs pos="100000">
                            <a:srgbClr val="004700"/>
                          </a:gs>
                        </a:gsLst>
                        <a:lin ang="5400000" scaled="1"/>
                      </a:gradFill>
                      <a:latin typeface="Arial Black"/>
                    </a:rPr>
                    <a:t>151</a:t>
                  </a:r>
                </a:p>
              </p:txBody>
            </p:sp>
            <p:sp>
              <p:nvSpPr>
                <p:cNvPr id="116752" name="WordArt 57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600" y="3864"/>
                  <a:ext cx="96" cy="7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009900"/>
                          </a:gs>
                          <a:gs pos="100000">
                            <a:srgbClr val="004700"/>
                          </a:gs>
                        </a:gsLst>
                        <a:lin ang="5400000" scaled="1"/>
                      </a:gradFill>
                      <a:latin typeface="Arial Black"/>
                    </a:rPr>
                    <a:t>o</a:t>
                  </a:r>
                </a:p>
              </p:txBody>
            </p:sp>
          </p:grpSp>
        </p:grpSp>
        <p:sp>
          <p:nvSpPr>
            <p:cNvPr id="116747" name="Text Box 72"/>
            <p:cNvSpPr txBox="1">
              <a:spLocks noChangeArrowheads="1"/>
            </p:cNvSpPr>
            <p:nvPr/>
          </p:nvSpPr>
          <p:spPr bwMode="auto">
            <a:xfrm>
              <a:off x="1056" y="2496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0">
                  <a:solidFill>
                    <a:srgbClr val="CC0000"/>
                  </a:solidFill>
                  <a:latin typeface="Arial Black" pitchFamily="34" charset="0"/>
                  <a:ea typeface="Times New Roman" pitchFamily="18" charset="0"/>
                  <a:cs typeface="Arial Black" pitchFamily="34" charset="0"/>
                </a:rPr>
                <a:t>Fuerza </a:t>
              </a:r>
            </a:p>
          </p:txBody>
        </p:sp>
      </p:grpSp>
      <p:grpSp>
        <p:nvGrpSpPr>
          <p:cNvPr id="9" name="Group 78"/>
          <p:cNvGrpSpPr>
            <a:grpSpLocks/>
          </p:cNvGrpSpPr>
          <p:nvPr/>
        </p:nvGrpSpPr>
        <p:grpSpPr bwMode="auto">
          <a:xfrm>
            <a:off x="5195888" y="3962400"/>
            <a:ext cx="2500312" cy="2238375"/>
            <a:chOff x="3273" y="2496"/>
            <a:chExt cx="1575" cy="1410"/>
          </a:xfrm>
        </p:grpSpPr>
        <p:sp>
          <p:nvSpPr>
            <p:cNvPr id="116744" name="Text Box 16"/>
            <p:cNvSpPr txBox="1">
              <a:spLocks noChangeArrowheads="1"/>
            </p:cNvSpPr>
            <p:nvPr/>
          </p:nvSpPr>
          <p:spPr bwMode="auto">
            <a:xfrm>
              <a:off x="3533" y="2496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0">
                  <a:solidFill>
                    <a:srgbClr val="CC0000"/>
                  </a:solidFill>
                  <a:latin typeface="Arial Black" pitchFamily="34" charset="0"/>
                  <a:ea typeface="Times New Roman" pitchFamily="18" charset="0"/>
                  <a:cs typeface="Arial Black" pitchFamily="34" charset="0"/>
                </a:rPr>
                <a:t>Cantidad </a:t>
              </a:r>
            </a:p>
          </p:txBody>
        </p:sp>
        <p:pic>
          <p:nvPicPr>
            <p:cNvPr id="116745" name="Picture 77" descr="Beers 2"/>
            <p:cNvPicPr>
              <a:picLocks noChangeAspect="1" noChangeArrowheads="1"/>
            </p:cNvPicPr>
            <p:nvPr/>
          </p:nvPicPr>
          <p:blipFill>
            <a:blip r:embed="rId5"/>
            <a:srcRect l="4366" t="11636"/>
            <a:stretch>
              <a:fillRect/>
            </a:stretch>
          </p:blipFill>
          <p:spPr bwMode="auto">
            <a:xfrm>
              <a:off x="3273" y="2814"/>
              <a:ext cx="1575" cy="1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38" descr="Wine Barrels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629400" cy="11430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280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USTED SABE QUE USTED HA TOMADO DEMASIADO SI… 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762000" y="1733550"/>
            <a:ext cx="1981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000">
                <a:solidFill>
                  <a:srgbClr val="006600"/>
                </a:solidFill>
                <a:cs typeface="Times New Roman" pitchFamily="18" charset="0"/>
              </a:rPr>
              <a:t>SI </a:t>
            </a:r>
            <a:endParaRPr lang="en-US" sz="4000">
              <a:solidFill>
                <a:srgbClr val="006600"/>
              </a:solidFill>
            </a:endParaRPr>
          </a:p>
          <a:p>
            <a:pPr algn="ctr" eaLnBrk="0" hangingPunct="0"/>
            <a:r>
              <a:rPr lang="en-US" sz="2400">
                <a:solidFill>
                  <a:srgbClr val="006600"/>
                </a:solidFill>
                <a:cs typeface="Times New Roman" pitchFamily="18" charset="0"/>
              </a:rPr>
              <a:t>alguien pide</a:t>
            </a:r>
          </a:p>
          <a:p>
            <a:pPr algn="ctr" eaLnBrk="0" hangingPunct="0"/>
            <a:r>
              <a:rPr lang="en-US" sz="2400">
                <a:solidFill>
                  <a:srgbClr val="006600"/>
                </a:solidFill>
                <a:cs typeface="Times New Roman" pitchFamily="18" charset="0"/>
              </a:rPr>
              <a:t>conducirle</a:t>
            </a:r>
          </a:p>
          <a:p>
            <a:pPr algn="ctr" eaLnBrk="0" hangingPunct="0"/>
            <a:r>
              <a:rPr lang="en-US" sz="2400">
                <a:solidFill>
                  <a:srgbClr val="006600"/>
                </a:solidFill>
                <a:cs typeface="Times New Roman" pitchFamily="18" charset="0"/>
              </a:rPr>
              <a:t>a su casa 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248400" y="1752600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000">
                <a:solidFill>
                  <a:srgbClr val="000099"/>
                </a:solidFill>
                <a:cs typeface="Times New Roman" pitchFamily="18" charset="0"/>
              </a:rPr>
              <a:t>SI </a:t>
            </a:r>
            <a:endParaRPr lang="en-US" sz="4000">
              <a:solidFill>
                <a:srgbClr val="000099"/>
              </a:solidFill>
            </a:endParaRPr>
          </a:p>
          <a:p>
            <a:pPr algn="ctr" eaLnBrk="0" hangingPunct="0"/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usted no puede</a:t>
            </a:r>
          </a:p>
          <a:p>
            <a:pPr algn="ctr" eaLnBrk="0" hangingPunct="0"/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recordar cuánto</a:t>
            </a:r>
          </a:p>
          <a:p>
            <a:pPr algn="ctr" eaLnBrk="0" hangingPunct="0"/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ha tomado </a:t>
            </a:r>
            <a:endParaRPr lang="en-US" sz="2400" b="0">
              <a:solidFill>
                <a:srgbClr val="000099"/>
              </a:solidFill>
            </a:endParaRPr>
          </a:p>
          <a:p>
            <a:pPr eaLnBrk="0" hangingPunct="0"/>
            <a:endParaRPr lang="en-US" sz="1000" b="0">
              <a:solidFill>
                <a:srgbClr val="000099"/>
              </a:solidFill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85800" y="40386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000">
                <a:solidFill>
                  <a:srgbClr val="000099"/>
                </a:solidFill>
                <a:cs typeface="Times New Roman" pitchFamily="18" charset="0"/>
              </a:rPr>
              <a:t>SI </a:t>
            </a:r>
            <a:endParaRPr lang="en-US" sz="4000">
              <a:solidFill>
                <a:srgbClr val="000099"/>
              </a:solidFill>
            </a:endParaRPr>
          </a:p>
          <a:p>
            <a:pPr algn="ctr" eaLnBrk="0" hangingPunct="0"/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cosas rutinarias le</a:t>
            </a:r>
          </a:p>
          <a:p>
            <a:pPr algn="ctr" eaLnBrk="0" hangingPunct="0"/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sorprenden 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581400" y="4210050"/>
            <a:ext cx="17526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000">
                <a:solidFill>
                  <a:srgbClr val="CC0000"/>
                </a:solidFill>
                <a:cs typeface="Times New Roman" pitchFamily="18" charset="0"/>
              </a:rPr>
              <a:t>SI </a:t>
            </a:r>
            <a:endParaRPr lang="en-US" sz="4000">
              <a:solidFill>
                <a:srgbClr val="CC0000"/>
              </a:solidFill>
            </a:endParaRPr>
          </a:p>
          <a:p>
            <a:pPr algn="ctr" eaLnBrk="0" hangingPunct="0"/>
            <a:r>
              <a:rPr lang="en-US" sz="2400">
                <a:solidFill>
                  <a:srgbClr val="CC0000"/>
                </a:solidFill>
                <a:cs typeface="Times New Roman" pitchFamily="18" charset="0"/>
              </a:rPr>
              <a:t>usted parece ser el único que bebe </a:t>
            </a:r>
            <a:endParaRPr lang="en-US" sz="2400" b="0">
              <a:solidFill>
                <a:srgbClr val="CC0000"/>
              </a:solidFill>
            </a:endParaRPr>
          </a:p>
          <a:p>
            <a:pPr eaLnBrk="0" hangingPunct="0"/>
            <a:endParaRPr lang="en-US" sz="1000" b="0">
              <a:solidFill>
                <a:srgbClr val="CC0000"/>
              </a:solidFill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6248400" y="4038600"/>
            <a:ext cx="2057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000">
                <a:solidFill>
                  <a:srgbClr val="006600"/>
                </a:solidFill>
                <a:cs typeface="Times New Roman" pitchFamily="18" charset="0"/>
              </a:rPr>
              <a:t>SI </a:t>
            </a:r>
            <a:endParaRPr lang="en-US" sz="4000">
              <a:solidFill>
                <a:srgbClr val="006600"/>
              </a:solidFill>
            </a:endParaRPr>
          </a:p>
          <a:p>
            <a:pPr algn="ctr" eaLnBrk="0" hangingPunct="0"/>
            <a:r>
              <a:rPr lang="en-US" sz="2000">
                <a:solidFill>
                  <a:srgbClr val="006600"/>
                </a:solidFill>
                <a:cs typeface="Times New Roman" pitchFamily="18" charset="0"/>
              </a:rPr>
              <a:t>simples habilidades motoras llegan a ser difíciles</a:t>
            </a:r>
            <a:r>
              <a:rPr lang="en-US" sz="2400">
                <a:solidFill>
                  <a:srgbClr val="006600"/>
                </a:solidFill>
                <a:cs typeface="Times New Roman" pitchFamily="18" charset="0"/>
              </a:rPr>
              <a:t> </a:t>
            </a:r>
            <a:endParaRPr lang="en-US" sz="2400" b="0">
              <a:solidFill>
                <a:srgbClr val="006600"/>
              </a:solidFill>
            </a:endParaRPr>
          </a:p>
          <a:p>
            <a:pPr eaLnBrk="0" hangingPunct="0"/>
            <a:endParaRPr lang="en-US" sz="1000" b="0">
              <a:solidFill>
                <a:srgbClr val="006600"/>
              </a:solidFill>
            </a:endParaRPr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>
            <a:off x="838200" y="1371600"/>
            <a:ext cx="7467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18793" name="Text Box 40"/>
          <p:cNvSpPr txBox="1">
            <a:spLocks noChangeArrowheads="1"/>
          </p:cNvSpPr>
          <p:nvPr/>
        </p:nvSpPr>
        <p:spPr bwMode="auto">
          <a:xfrm>
            <a:off x="8458200" y="6157913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45</a:t>
            </a:r>
            <a:endParaRPr lang="en-US" b="0">
              <a:solidFill>
                <a:schemeClr val="tx1"/>
              </a:solidFill>
            </a:endParaRPr>
          </a:p>
        </p:txBody>
      </p:sp>
      <p:pic>
        <p:nvPicPr>
          <p:cNvPr id="59434" name="Picture 42" descr="Beers 3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 l="16545" t="10709" r="15091" b="20532"/>
          <a:stretch>
            <a:fillRect/>
          </a:stretch>
        </p:blipFill>
        <p:spPr bwMode="auto">
          <a:xfrm>
            <a:off x="3571875" y="1676400"/>
            <a:ext cx="17621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  <p:bldP spid="59396" grpId="0" autoUpdateAnimBg="0"/>
      <p:bldP spid="59397" grpId="0" autoUpdateAnimBg="0"/>
      <p:bldP spid="59398" grpId="0" autoUpdateAnimBg="0"/>
      <p:bldP spid="59399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74" descr="Marijuana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304800"/>
            <a:ext cx="9144000" cy="11430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2800" b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RESPONSABILIDAD DE CHOQUES FATALES DE LOS CONDUCTORES QUE USAN ALCOHOL Y MARIHUANA</a:t>
            </a:r>
            <a:endParaRPr lang="en-US" sz="1600" b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 Black" pitchFamily="34" charset="0"/>
            </a:endParaRPr>
          </a:p>
        </p:txBody>
      </p:sp>
      <p:sp>
        <p:nvSpPr>
          <p:cNvPr id="206911" name="Rectangle 63"/>
          <p:cNvSpPr>
            <a:spLocks noChangeArrowheads="1"/>
          </p:cNvSpPr>
          <p:nvPr/>
        </p:nvSpPr>
        <p:spPr bwMode="auto">
          <a:xfrm>
            <a:off x="838200" y="5656263"/>
            <a:ext cx="71628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/>
            <a:r>
              <a:rPr lang="en-US" sz="2600" i="1">
                <a:solidFill>
                  <a:srgbClr val="CC0000"/>
                </a:solidFill>
                <a:cs typeface="Times New Roman" pitchFamily="18" charset="0"/>
              </a:rPr>
              <a:t>* Comparado al riesgo cuando se está sobrio. </a:t>
            </a:r>
          </a:p>
        </p:txBody>
      </p:sp>
      <p:sp>
        <p:nvSpPr>
          <p:cNvPr id="120836" name="Text Box 75"/>
          <p:cNvSpPr txBox="1">
            <a:spLocks noChangeArrowheads="1"/>
          </p:cNvSpPr>
          <p:nvPr/>
        </p:nvSpPr>
        <p:spPr bwMode="auto">
          <a:xfrm>
            <a:off x="8382000" y="6157913"/>
            <a:ext cx="6858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46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06877" name="Line 29"/>
          <p:cNvSpPr>
            <a:spLocks noChangeShapeType="1"/>
          </p:cNvSpPr>
          <p:nvPr/>
        </p:nvSpPr>
        <p:spPr bwMode="auto">
          <a:xfrm>
            <a:off x="304800" y="1524000"/>
            <a:ext cx="868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2" name="Group 118"/>
          <p:cNvGrpSpPr>
            <a:grpSpLocks/>
          </p:cNvGrpSpPr>
          <p:nvPr/>
        </p:nvGrpSpPr>
        <p:grpSpPr bwMode="auto">
          <a:xfrm>
            <a:off x="762000" y="1927225"/>
            <a:ext cx="7467600" cy="922338"/>
            <a:chOff x="960" y="960"/>
            <a:chExt cx="4512" cy="595"/>
          </a:xfrm>
        </p:grpSpPr>
        <p:sp>
          <p:nvSpPr>
            <p:cNvPr id="120851" name="Rectangle 77"/>
            <p:cNvSpPr>
              <a:spLocks noChangeArrowheads="1"/>
            </p:cNvSpPr>
            <p:nvPr/>
          </p:nvSpPr>
          <p:spPr bwMode="auto">
            <a:xfrm>
              <a:off x="2880" y="960"/>
              <a:ext cx="2592" cy="5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buFont typeface="Monotype Sorts"/>
                <a:buNone/>
              </a:pPr>
              <a:r>
                <a:rPr lang="en-US" sz="2000">
                  <a:solidFill>
                    <a:srgbClr val="CC0000"/>
                  </a:solidFill>
                  <a:cs typeface="Times New Roman" pitchFamily="18" charset="0"/>
                </a:rPr>
                <a:t>Aumento de las probabilidades de un choque fatal </a:t>
              </a:r>
              <a:r>
                <a:rPr lang="en-US" sz="2600">
                  <a:solidFill>
                    <a:srgbClr val="CC0000"/>
                  </a:solidFill>
                </a:rPr>
                <a:t>*</a:t>
              </a:r>
            </a:p>
          </p:txBody>
        </p:sp>
        <p:sp>
          <p:nvSpPr>
            <p:cNvPr id="120852" name="Rectangle 78"/>
            <p:cNvSpPr>
              <a:spLocks noChangeArrowheads="1"/>
            </p:cNvSpPr>
            <p:nvPr/>
          </p:nvSpPr>
          <p:spPr bwMode="auto">
            <a:xfrm>
              <a:off x="960" y="960"/>
              <a:ext cx="1920" cy="5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2800">
                  <a:solidFill>
                    <a:srgbClr val="CC0000"/>
                  </a:solidFill>
                  <a:cs typeface="Times New Roman" pitchFamily="18" charset="0"/>
                </a:rPr>
                <a:t>Drogas </a:t>
              </a:r>
            </a:p>
          </p:txBody>
        </p:sp>
        <p:sp>
          <p:nvSpPr>
            <p:cNvPr id="120853" name="Line 82"/>
            <p:cNvSpPr>
              <a:spLocks noChangeShapeType="1"/>
            </p:cNvSpPr>
            <p:nvPr/>
          </p:nvSpPr>
          <p:spPr bwMode="auto">
            <a:xfrm>
              <a:off x="2880" y="960"/>
              <a:ext cx="1" cy="5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3" name="Group 119"/>
          <p:cNvGrpSpPr>
            <a:grpSpLocks/>
          </p:cNvGrpSpPr>
          <p:nvPr/>
        </p:nvGrpSpPr>
        <p:grpSpPr bwMode="auto">
          <a:xfrm>
            <a:off x="762000" y="2819400"/>
            <a:ext cx="7467600" cy="868363"/>
            <a:chOff x="960" y="1696"/>
            <a:chExt cx="4512" cy="560"/>
          </a:xfrm>
        </p:grpSpPr>
        <p:sp>
          <p:nvSpPr>
            <p:cNvPr id="120848" name="Rectangle 85"/>
            <p:cNvSpPr>
              <a:spLocks noChangeArrowheads="1"/>
            </p:cNvSpPr>
            <p:nvPr/>
          </p:nvSpPr>
          <p:spPr bwMode="auto">
            <a:xfrm>
              <a:off x="2880" y="1696"/>
              <a:ext cx="2592" cy="5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2600">
                  <a:solidFill>
                    <a:srgbClr val="000099"/>
                  </a:solidFill>
                </a:rPr>
                <a:t>5.7</a:t>
              </a:r>
            </a:p>
          </p:txBody>
        </p:sp>
        <p:sp>
          <p:nvSpPr>
            <p:cNvPr id="120849" name="Rectangle 86"/>
            <p:cNvSpPr>
              <a:spLocks noChangeArrowheads="1"/>
            </p:cNvSpPr>
            <p:nvPr/>
          </p:nvSpPr>
          <p:spPr bwMode="auto">
            <a:xfrm>
              <a:off x="960" y="1696"/>
              <a:ext cx="1920" cy="5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2600">
                  <a:solidFill>
                    <a:srgbClr val="000099"/>
                  </a:solidFill>
                  <a:cs typeface="Times New Roman" pitchFamily="18" charset="0"/>
                </a:rPr>
                <a:t>Alcohol </a:t>
              </a:r>
              <a:r>
                <a:rPr lang="en-US" sz="2600">
                  <a:solidFill>
                    <a:srgbClr val="000099"/>
                  </a:solidFill>
                </a:rPr>
                <a:t> &gt;.05</a:t>
              </a:r>
            </a:p>
          </p:txBody>
        </p:sp>
        <p:sp>
          <p:nvSpPr>
            <p:cNvPr id="120850" name="Line 90"/>
            <p:cNvSpPr>
              <a:spLocks noChangeShapeType="1"/>
            </p:cNvSpPr>
            <p:nvPr/>
          </p:nvSpPr>
          <p:spPr bwMode="auto">
            <a:xfrm>
              <a:off x="2880" y="1696"/>
              <a:ext cx="1" cy="5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4" name="Group 120"/>
          <p:cNvGrpSpPr>
            <a:grpSpLocks/>
          </p:cNvGrpSpPr>
          <p:nvPr/>
        </p:nvGrpSpPr>
        <p:grpSpPr bwMode="auto">
          <a:xfrm>
            <a:off x="762000" y="3657600"/>
            <a:ext cx="7467600" cy="868363"/>
            <a:chOff x="960" y="2368"/>
            <a:chExt cx="4512" cy="560"/>
          </a:xfrm>
        </p:grpSpPr>
        <p:sp>
          <p:nvSpPr>
            <p:cNvPr id="120845" name="Rectangle 93"/>
            <p:cNvSpPr>
              <a:spLocks noChangeArrowheads="1"/>
            </p:cNvSpPr>
            <p:nvPr/>
          </p:nvSpPr>
          <p:spPr bwMode="auto">
            <a:xfrm>
              <a:off x="2880" y="2368"/>
              <a:ext cx="2592" cy="5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2600">
                  <a:solidFill>
                    <a:srgbClr val="000099"/>
                  </a:solidFill>
                </a:rPr>
                <a:t>3.0</a:t>
              </a:r>
            </a:p>
          </p:txBody>
        </p:sp>
        <p:sp>
          <p:nvSpPr>
            <p:cNvPr id="120846" name="Rectangle 94"/>
            <p:cNvSpPr>
              <a:spLocks noChangeArrowheads="1"/>
            </p:cNvSpPr>
            <p:nvPr/>
          </p:nvSpPr>
          <p:spPr bwMode="auto">
            <a:xfrm>
              <a:off x="960" y="2368"/>
              <a:ext cx="1920" cy="5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2600">
                  <a:solidFill>
                    <a:srgbClr val="000099"/>
                  </a:solidFill>
                  <a:cs typeface="Times New Roman" pitchFamily="18" charset="0"/>
                </a:rPr>
                <a:t>Marihuana </a:t>
              </a:r>
            </a:p>
          </p:txBody>
        </p:sp>
        <p:sp>
          <p:nvSpPr>
            <p:cNvPr id="120847" name="Line 98"/>
            <p:cNvSpPr>
              <a:spLocks noChangeShapeType="1"/>
            </p:cNvSpPr>
            <p:nvPr/>
          </p:nvSpPr>
          <p:spPr bwMode="auto">
            <a:xfrm>
              <a:off x="2880" y="2368"/>
              <a:ext cx="1" cy="5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" name="Group 121"/>
          <p:cNvGrpSpPr>
            <a:grpSpLocks/>
          </p:cNvGrpSpPr>
          <p:nvPr/>
        </p:nvGrpSpPr>
        <p:grpSpPr bwMode="auto">
          <a:xfrm>
            <a:off x="762000" y="4495800"/>
            <a:ext cx="7467600" cy="868363"/>
            <a:chOff x="960" y="3040"/>
            <a:chExt cx="4512" cy="560"/>
          </a:xfrm>
        </p:grpSpPr>
        <p:sp>
          <p:nvSpPr>
            <p:cNvPr id="120842" name="Rectangle 101"/>
            <p:cNvSpPr>
              <a:spLocks noChangeArrowheads="1"/>
            </p:cNvSpPr>
            <p:nvPr/>
          </p:nvSpPr>
          <p:spPr bwMode="auto">
            <a:xfrm>
              <a:off x="2880" y="3040"/>
              <a:ext cx="2592" cy="5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2600">
                  <a:solidFill>
                    <a:srgbClr val="000099"/>
                  </a:solidFill>
                </a:rPr>
                <a:t>19.0</a:t>
              </a:r>
            </a:p>
          </p:txBody>
        </p:sp>
        <p:sp>
          <p:nvSpPr>
            <p:cNvPr id="120843" name="Rectangle 102"/>
            <p:cNvSpPr>
              <a:spLocks noChangeArrowheads="1"/>
            </p:cNvSpPr>
            <p:nvPr/>
          </p:nvSpPr>
          <p:spPr bwMode="auto">
            <a:xfrm>
              <a:off x="960" y="3040"/>
              <a:ext cx="1920" cy="5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2600">
                  <a:solidFill>
                    <a:srgbClr val="000099"/>
                  </a:solidFill>
                </a:rPr>
                <a:t>Alcohol &amp; Marihuana</a:t>
              </a:r>
            </a:p>
          </p:txBody>
        </p:sp>
        <p:sp>
          <p:nvSpPr>
            <p:cNvPr id="120844" name="Line 106"/>
            <p:cNvSpPr>
              <a:spLocks noChangeShapeType="1"/>
            </p:cNvSpPr>
            <p:nvPr/>
          </p:nvSpPr>
          <p:spPr bwMode="auto">
            <a:xfrm>
              <a:off x="2880" y="3040"/>
              <a:ext cx="1" cy="5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6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11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2800" b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EFECTOS DE LA MARIHUANA SOBRE LAS CAPACIDADES RELACIONADAS CON CONDUCIR</a:t>
            </a:r>
            <a:r>
              <a:rPr lang="en-US" sz="3200" b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 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 b="18762"/>
          <a:stretch>
            <a:fillRect/>
          </a:stretch>
        </p:blipFill>
        <p:spPr bwMode="auto">
          <a:xfrm>
            <a:off x="533400" y="2286000"/>
            <a:ext cx="3657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267200" y="1752600"/>
            <a:ext cx="43434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1788" indent="-331788"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rgbClr val="CC0000"/>
                </a:solidFill>
                <a:cs typeface="Times New Roman" pitchFamily="18" charset="0"/>
              </a:rPr>
              <a:t>A medida que aumente al nivel de THC en la sangre, las habilidades de manejo disminuyen </a:t>
            </a:r>
            <a:endParaRPr lang="en-US" sz="2200">
              <a:solidFill>
                <a:srgbClr val="CC0000"/>
              </a:solidFill>
            </a:endParaRPr>
          </a:p>
          <a:p>
            <a:pPr marL="331788" indent="-331788"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rgbClr val="CC0000"/>
                </a:solidFill>
                <a:cs typeface="Times New Roman" pitchFamily="18" charset="0"/>
              </a:rPr>
              <a:t>La Marihuana afecta la concetración del conductor, la percepcion de tiempo y velocidad y la abilidad de recordar experiencias de manejo </a:t>
            </a:r>
            <a:endParaRPr lang="en-US" sz="2200">
              <a:solidFill>
                <a:srgbClr val="CC0000"/>
              </a:solidFill>
            </a:endParaRPr>
          </a:p>
          <a:p>
            <a:pPr marL="331788" indent="-331788"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rgbClr val="CC0000"/>
                </a:solidFill>
                <a:cs typeface="Times New Roman" pitchFamily="18" charset="0"/>
              </a:rPr>
              <a:t>Los efectos negativos en el manejo aumentan cuando se le combina con alcohol</a:t>
            </a: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228600" y="1524000"/>
            <a:ext cx="8610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22885" name="Text Box 7"/>
          <p:cNvSpPr txBox="1">
            <a:spLocks noChangeArrowheads="1"/>
          </p:cNvSpPr>
          <p:nvPr/>
        </p:nvSpPr>
        <p:spPr bwMode="auto">
          <a:xfrm>
            <a:off x="8305800" y="6157913"/>
            <a:ext cx="7620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47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1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r="8000" b="112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478" name="Group 214"/>
          <p:cNvGraphicFramePr>
            <a:graphicFrameLocks noGrp="1"/>
          </p:cNvGraphicFramePr>
          <p:nvPr>
            <p:ph sz="quarter" idx="1"/>
          </p:nvPr>
        </p:nvGraphicFramePr>
        <p:xfrm>
          <a:off x="1219200" y="3375025"/>
          <a:ext cx="6569075" cy="609600"/>
        </p:xfrm>
        <a:graphic>
          <a:graphicData uri="http://schemas.openxmlformats.org/drawingml/2006/table">
            <a:tbl>
              <a:tblPr/>
              <a:tblGrid>
                <a:gridCol w="212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9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 Black" pitchFamily="34" charset="0"/>
                        </a:rPr>
                        <a:t>AÑO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Black" pitchFamily="34" charset="0"/>
                        </a:rPr>
                        <a:t>US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Black" pitchFamily="34" charset="0"/>
                        </a:rPr>
                        <a:t>TX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460" name="Group 19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78852559"/>
              </p:ext>
            </p:extLst>
          </p:nvPr>
        </p:nvGraphicFramePr>
        <p:xfrm>
          <a:off x="1219200" y="4016375"/>
          <a:ext cx="6569075" cy="685800"/>
        </p:xfrm>
        <a:graphic>
          <a:graphicData uri="http://schemas.openxmlformats.org/drawingml/2006/table">
            <a:tbl>
              <a:tblPr/>
              <a:tblGrid>
                <a:gridCol w="212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2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33,808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3,071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482" name="Group 21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79673756"/>
              </p:ext>
            </p:extLst>
          </p:nvPr>
        </p:nvGraphicFramePr>
        <p:xfrm>
          <a:off x="1219200" y="4762500"/>
          <a:ext cx="6569075" cy="609600"/>
        </p:xfrm>
        <a:graphic>
          <a:graphicData uri="http://schemas.openxmlformats.org/drawingml/2006/table">
            <a:tbl>
              <a:tblPr/>
              <a:tblGrid>
                <a:gridCol w="212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9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2017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37,133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3,639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484" name="Group 220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734016739"/>
              </p:ext>
            </p:extLst>
          </p:nvPr>
        </p:nvGraphicFramePr>
        <p:xfrm>
          <a:off x="1219200" y="5426075"/>
          <a:ext cx="6569075" cy="944880"/>
        </p:xfrm>
        <a:graphic>
          <a:graphicData uri="http://schemas.openxmlformats.org/drawingml/2006/table">
            <a:tbl>
              <a:tblPr/>
              <a:tblGrid>
                <a:gridCol w="212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9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Subido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 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Subido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 18%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462" name="Rectangle 198"/>
          <p:cNvSpPr>
            <a:spLocks noChangeArrowheads="1"/>
          </p:cNvSpPr>
          <p:nvPr/>
        </p:nvSpPr>
        <p:spPr bwMode="auto">
          <a:xfrm>
            <a:off x="533400" y="2133600"/>
            <a:ext cx="78486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TENDENCIAS EN MUERTES DE TRÁFICO</a:t>
            </a:r>
            <a:r>
              <a:rPr lang="en-US" sz="3600" b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 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lIns="0" tIns="0" rIns="0" bIns="0" anchor="ctr">
            <a:spAutoFit/>
          </a:bodyPr>
          <a:lstStyle/>
          <a:p>
            <a:pPr algn="ctr" eaLnBrk="0" hangingPunct="0">
              <a:defRPr/>
            </a:pPr>
            <a:r>
              <a:rPr lang="en-US" sz="3600" b="0" dirty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MUERTES DE TRÁFICO 2009</a:t>
            </a:r>
          </a:p>
        </p:txBody>
      </p:sp>
      <p:sp>
        <p:nvSpPr>
          <p:cNvPr id="11468" name="Line 204"/>
          <p:cNvSpPr>
            <a:spLocks noChangeShapeType="1"/>
          </p:cNvSpPr>
          <p:nvPr/>
        </p:nvSpPr>
        <p:spPr bwMode="auto">
          <a:xfrm>
            <a:off x="533400" y="990600"/>
            <a:ext cx="815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1470" name="Rectangle 206"/>
          <p:cNvSpPr>
            <a:spLocks noChangeArrowheads="1"/>
          </p:cNvSpPr>
          <p:nvPr/>
        </p:nvSpPr>
        <p:spPr bwMode="auto">
          <a:xfrm>
            <a:off x="1143000" y="1250950"/>
            <a:ext cx="70583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0" dirty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  <a:t>U.S. – 37,133</a:t>
            </a:r>
            <a:r>
              <a:rPr lang="en-US" sz="3200" b="0" dirty="0">
                <a:solidFill>
                  <a:srgbClr val="008000"/>
                </a:solidFill>
                <a:latin typeface="Arial Black" pitchFamily="34" charset="0"/>
                <a:cs typeface="Times New Roman" pitchFamily="18" charset="0"/>
              </a:rPr>
              <a:t>	</a:t>
            </a:r>
            <a:r>
              <a:rPr lang="en-US" sz="3200" b="0" dirty="0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Texas </a:t>
            </a:r>
            <a:r>
              <a:rPr lang="en-US" sz="3200" b="0" dirty="0">
                <a:solidFill>
                  <a:srgbClr val="CC0000"/>
                </a:solidFill>
                <a:latin typeface="Arial Black" pitchFamily="34" charset="0"/>
                <a:cs typeface="Times New Roman" pitchFamily="18" charset="0"/>
              </a:rPr>
              <a:t> – 3,639</a:t>
            </a:r>
          </a:p>
        </p:txBody>
      </p:sp>
      <p:sp>
        <p:nvSpPr>
          <p:cNvPr id="27694" name="Text Box 213"/>
          <p:cNvSpPr txBox="1">
            <a:spLocks noChangeArrowheads="1"/>
          </p:cNvSpPr>
          <p:nvPr/>
        </p:nvSpPr>
        <p:spPr bwMode="auto">
          <a:xfrm>
            <a:off x="8534400" y="6157913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5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2" grpId="0" autoUpdateAnimBg="0"/>
      <p:bldP spid="11470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11430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>
                <a:solidFill>
                  <a:srgbClr val="000099"/>
                </a:solidFill>
                <a:latin typeface="Arial Black" pitchFamily="34" charset="0"/>
              </a:rPr>
              <a:t>EFECTOS DE LOS DEPRESIVOS EN LAS HABILIDADES DE MANEJO</a:t>
            </a:r>
            <a:endParaRPr lang="en-US" sz="3600" b="0">
              <a:latin typeface="Arial Black" pitchFamily="34" charset="0"/>
            </a:endParaRPr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3733800" y="1600200"/>
            <a:ext cx="50292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1788" indent="-331788" eaLnBrk="0" hangingPunct="0">
              <a:spcBef>
                <a:spcPts val="600"/>
              </a:spcBef>
              <a:buFontTx/>
              <a:buChar char="•"/>
            </a:pPr>
            <a:r>
              <a:rPr lang="en-US" sz="2000">
                <a:solidFill>
                  <a:srgbClr val="CC0000"/>
                </a:solidFill>
              </a:rPr>
              <a:t>Depresivos incluyen; benzodiazepinas (Xanax, Valium), sedativos (Ambien), tranquilizantes y barbitúricos.</a:t>
            </a:r>
          </a:p>
          <a:p>
            <a:pPr marL="331788" indent="-331788" eaLnBrk="0" hangingPunct="0">
              <a:spcBef>
                <a:spcPts val="600"/>
              </a:spcBef>
              <a:buFontTx/>
              <a:buChar char="•"/>
            </a:pPr>
            <a:r>
              <a:rPr lang="en-US" sz="2000">
                <a:solidFill>
                  <a:srgbClr val="CC0000"/>
                </a:solidFill>
              </a:rPr>
              <a:t>Reacciones lentas, reducción de la atención, deterioro cognitivo </a:t>
            </a:r>
          </a:p>
          <a:p>
            <a:pPr marL="331788" indent="-331788" eaLnBrk="0" hangingPunct="0">
              <a:spcBef>
                <a:spcPts val="600"/>
              </a:spcBef>
              <a:buFontTx/>
              <a:buChar char="•"/>
            </a:pPr>
            <a:r>
              <a:rPr lang="en-US" sz="2000">
                <a:solidFill>
                  <a:srgbClr val="CC0000"/>
                </a:solidFill>
              </a:rPr>
              <a:t>Niveles de riesgo varían con el tipo de depresivo y la frecuencia en que han sido usado (Riesgo mayor con los que recien los usan). </a:t>
            </a:r>
          </a:p>
          <a:p>
            <a:pPr marL="331788" indent="-331788" eaLnBrk="0" hangingPunct="0">
              <a:spcBef>
                <a:spcPts val="600"/>
              </a:spcBef>
              <a:buFontTx/>
              <a:buChar char="•"/>
            </a:pPr>
            <a:r>
              <a:rPr lang="en-US" sz="2000">
                <a:solidFill>
                  <a:srgbClr val="CC0000"/>
                </a:solidFill>
              </a:rPr>
              <a:t>El Valium produces significantes problemas de manejo con múltiples dosis.</a:t>
            </a:r>
          </a:p>
          <a:p>
            <a:pPr marL="331788" indent="-331788" eaLnBrk="0" hangingPunct="0">
              <a:spcBef>
                <a:spcPts val="600"/>
              </a:spcBef>
              <a:buFontTx/>
              <a:buChar char="•"/>
            </a:pPr>
            <a:r>
              <a:rPr lang="en-US" sz="2000">
                <a:solidFill>
                  <a:srgbClr val="CC0000"/>
                </a:solidFill>
              </a:rPr>
              <a:t>El riesgo de accidente es de 1.6 a 5 veces mayor que  sin la droga.</a:t>
            </a:r>
          </a:p>
        </p:txBody>
      </p:sp>
      <p:sp>
        <p:nvSpPr>
          <p:cNvPr id="234500" name="Line 4"/>
          <p:cNvSpPr>
            <a:spLocks noChangeShapeType="1"/>
          </p:cNvSpPr>
          <p:nvPr/>
        </p:nvSpPr>
        <p:spPr bwMode="auto">
          <a:xfrm>
            <a:off x="228600" y="1600200"/>
            <a:ext cx="8610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pic>
        <p:nvPicPr>
          <p:cNvPr id="124932" name="Picture 5" descr="Benzodiazepin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3089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3" name="Text Box 6"/>
          <p:cNvSpPr txBox="1">
            <a:spLocks noChangeArrowheads="1"/>
          </p:cNvSpPr>
          <p:nvPr/>
        </p:nvSpPr>
        <p:spPr bwMode="auto">
          <a:xfrm>
            <a:off x="8534400" y="6400800"/>
            <a:ext cx="325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 b="0"/>
              <a:t>48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 bldLvl="2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11430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>
                <a:solidFill>
                  <a:srgbClr val="000099"/>
                </a:solidFill>
                <a:latin typeface="Arial Black" pitchFamily="34" charset="0"/>
              </a:rPr>
              <a:t>EFECTOS DE OPIOIDES EN LAS HABILIDADES DE MANEJO</a:t>
            </a:r>
            <a:endParaRPr lang="en-US" sz="3600" b="0">
              <a:latin typeface="Arial Black" pitchFamily="34" charset="0"/>
            </a:endParaRPr>
          </a:p>
        </p:txBody>
      </p:sp>
      <p:sp>
        <p:nvSpPr>
          <p:cNvPr id="235523" name="Text Box 3"/>
          <p:cNvSpPr txBox="1">
            <a:spLocks noChangeArrowheads="1"/>
          </p:cNvSpPr>
          <p:nvPr/>
        </p:nvSpPr>
        <p:spPr bwMode="auto">
          <a:xfrm>
            <a:off x="4191000" y="1981200"/>
            <a:ext cx="44196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 eaLnBrk="0" hangingPunct="0">
              <a:spcBef>
                <a:spcPts val="600"/>
              </a:spcBef>
              <a:buFontTx/>
              <a:buChar char="•"/>
              <a:tabLst>
                <a:tab pos="109538" algn="l"/>
              </a:tabLst>
            </a:pPr>
            <a:r>
              <a:rPr lang="en-US" sz="2200">
                <a:solidFill>
                  <a:srgbClr val="CC0000"/>
                </a:solidFill>
              </a:rPr>
              <a:t>Opioides: (heroína, Vicodin, OxyContin, morfina, codeína) produce neblina mental, calma, mareos. </a:t>
            </a:r>
          </a:p>
          <a:p>
            <a:pPr marL="231775" indent="-231775" eaLnBrk="0" hangingPunct="0">
              <a:spcBef>
                <a:spcPts val="600"/>
              </a:spcBef>
              <a:buFontTx/>
              <a:buChar char="•"/>
              <a:tabLst>
                <a:tab pos="109538" algn="l"/>
              </a:tabLst>
            </a:pPr>
            <a:r>
              <a:rPr lang="en-US" sz="2200">
                <a:solidFill>
                  <a:srgbClr val="CC0000"/>
                </a:solidFill>
              </a:rPr>
              <a:t>Los efectos incluyen; manejo lento, zigzaguear, débil control, respuesta lenta a estímulos, dormirse.</a:t>
            </a:r>
          </a:p>
          <a:p>
            <a:pPr marL="231775" indent="-231775" eaLnBrk="0" hangingPunct="0">
              <a:spcBef>
                <a:spcPts val="600"/>
              </a:spcBef>
              <a:buFontTx/>
              <a:buChar char="•"/>
              <a:tabLst>
                <a:tab pos="109538" algn="l"/>
              </a:tabLst>
            </a:pPr>
            <a:r>
              <a:rPr lang="en-US" sz="2200">
                <a:solidFill>
                  <a:srgbClr val="CC0000"/>
                </a:solidFill>
              </a:rPr>
              <a:t>La discapacidad varía por el tipo de opioide usado, forma de administrarlo y tolerancia.</a:t>
            </a:r>
          </a:p>
        </p:txBody>
      </p:sp>
      <p:sp>
        <p:nvSpPr>
          <p:cNvPr id="235524" name="Line 4"/>
          <p:cNvSpPr>
            <a:spLocks noChangeShapeType="1"/>
          </p:cNvSpPr>
          <p:nvPr/>
        </p:nvSpPr>
        <p:spPr bwMode="auto">
          <a:xfrm>
            <a:off x="228600" y="1447800"/>
            <a:ext cx="8610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pic>
        <p:nvPicPr>
          <p:cNvPr id="126980" name="Picture 5" descr="category-opia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3622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1" name="Text Box 6"/>
          <p:cNvSpPr txBox="1">
            <a:spLocks noChangeArrowheads="1"/>
          </p:cNvSpPr>
          <p:nvPr/>
        </p:nvSpPr>
        <p:spPr bwMode="auto">
          <a:xfrm>
            <a:off x="8458200" y="6400800"/>
            <a:ext cx="325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 b="0"/>
              <a:t>49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 bldLvl="2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11430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>
                <a:solidFill>
                  <a:srgbClr val="000099"/>
                </a:solidFill>
                <a:latin typeface="Arial Black" pitchFamily="34" charset="0"/>
              </a:rPr>
              <a:t>EFECTOS DE LOS ESTIMULANTES LAS HABILIDADES DE MANEJO</a:t>
            </a:r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3962400" y="1600200"/>
            <a:ext cx="48006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231775" eaLnBrk="0" hangingPunct="0">
              <a:spcBef>
                <a:spcPts val="600"/>
              </a:spcBef>
              <a:buFontTx/>
              <a:buChar char="•"/>
              <a:tabLst>
                <a:tab pos="231775" algn="l"/>
              </a:tabLst>
            </a:pPr>
            <a:r>
              <a:rPr lang="en-US" sz="2000">
                <a:solidFill>
                  <a:srgbClr val="CC0000"/>
                </a:solidFill>
              </a:rPr>
              <a:t>Los estimulantes incluyen; cocaina, MDMA,</a:t>
            </a:r>
            <a:r>
              <a:rPr lang="en-US" sz="2000"/>
              <a:t> </a:t>
            </a:r>
            <a:r>
              <a:rPr lang="en-US" sz="2000">
                <a:solidFill>
                  <a:srgbClr val="CC0000"/>
                </a:solidFill>
              </a:rPr>
              <a:t>metanfetamina, Adderall. </a:t>
            </a:r>
          </a:p>
          <a:p>
            <a:pPr marL="341313" indent="-231775" eaLnBrk="0" hangingPunct="0">
              <a:spcBef>
                <a:spcPts val="600"/>
              </a:spcBef>
              <a:buFontTx/>
              <a:buChar char="•"/>
              <a:tabLst>
                <a:tab pos="231775" algn="l"/>
              </a:tabLst>
            </a:pPr>
            <a:r>
              <a:rPr lang="en-US" sz="2000">
                <a:solidFill>
                  <a:srgbClr val="CC0000"/>
                </a:solidFill>
              </a:rPr>
              <a:t>La cocaína se asocia con; alta velocidad, pérdida de control del vehículo, conductas arriesgadas o agresivas, falta de atención.</a:t>
            </a:r>
          </a:p>
          <a:p>
            <a:pPr marL="341313" indent="-231775" eaLnBrk="0" hangingPunct="0">
              <a:spcBef>
                <a:spcPts val="600"/>
              </a:spcBef>
              <a:buFontTx/>
              <a:buChar char="•"/>
              <a:tabLst>
                <a:tab pos="231775" algn="l"/>
              </a:tabLst>
            </a:pPr>
            <a:r>
              <a:rPr lang="en-US" sz="2000">
                <a:solidFill>
                  <a:srgbClr val="CC0000"/>
                </a:solidFill>
              </a:rPr>
              <a:t>Dosis pequeñas pueden mejorar el sentidos de alerta, pero uso prolongado resulta en falta de sueño, paranoia, agresividad. </a:t>
            </a:r>
          </a:p>
          <a:p>
            <a:pPr marL="341313" indent="-231775" eaLnBrk="0" hangingPunct="0">
              <a:spcBef>
                <a:spcPts val="600"/>
              </a:spcBef>
              <a:buFontTx/>
              <a:buChar char="•"/>
              <a:tabLst>
                <a:tab pos="231775" algn="l"/>
              </a:tabLst>
            </a:pPr>
            <a:r>
              <a:rPr lang="en-US" sz="2000">
                <a:solidFill>
                  <a:srgbClr val="CC0000"/>
                </a:solidFill>
              </a:rPr>
              <a:t>Con el uso de MDMA existe evidencia de discapacidad psicomotora, deterioro cognitivo; atencion, percepción y memoria.</a:t>
            </a:r>
          </a:p>
        </p:txBody>
      </p:sp>
      <p:sp>
        <p:nvSpPr>
          <p:cNvPr id="233476" name="Line 4"/>
          <p:cNvSpPr>
            <a:spLocks noChangeShapeType="1"/>
          </p:cNvSpPr>
          <p:nvPr/>
        </p:nvSpPr>
        <p:spPr bwMode="auto">
          <a:xfrm>
            <a:off x="228600" y="1447800"/>
            <a:ext cx="8610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pic>
        <p:nvPicPr>
          <p:cNvPr id="129028" name="Picture 5" descr="july bulletin figure 5"/>
          <p:cNvPicPr>
            <a:picLocks noChangeArrowheads="1"/>
          </p:cNvPicPr>
          <p:nvPr/>
        </p:nvPicPr>
        <p:blipFill>
          <a:blip r:embed="rId3"/>
          <a:srcRect l="8876" t="13657" r="8876" b="11836"/>
          <a:stretch>
            <a:fillRect/>
          </a:stretch>
        </p:blipFill>
        <p:spPr bwMode="auto">
          <a:xfrm>
            <a:off x="381000" y="2743200"/>
            <a:ext cx="3429000" cy="2819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9029" name="Text Box 6"/>
          <p:cNvSpPr txBox="1">
            <a:spLocks noChangeArrowheads="1"/>
          </p:cNvSpPr>
          <p:nvPr/>
        </p:nvSpPr>
        <p:spPr bwMode="auto">
          <a:xfrm>
            <a:off x="8305800" y="6553200"/>
            <a:ext cx="838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 b="0"/>
              <a:t>50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 bldLvl="2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ext Box 1039"/>
          <p:cNvSpPr txBox="1">
            <a:spLocks noChangeArrowheads="1"/>
          </p:cNvSpPr>
          <p:nvPr/>
        </p:nvSpPr>
        <p:spPr bwMode="auto">
          <a:xfrm>
            <a:off x="8534400" y="6157913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>
    <p:pull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8"/>
          <p:cNvPicPr>
            <a:picLocks noChangeAspect="1" noChangeArrowheads="1"/>
          </p:cNvPicPr>
          <p:nvPr/>
        </p:nvPicPr>
        <p:blipFill>
          <a:blip r:embed="rId3">
            <a:lum bright="46000" contrast="-70000"/>
          </a:blip>
          <a:srcRect b="207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5334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ALCOHOLISMO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01000" cy="4419600"/>
          </a:xfrm>
        </p:spPr>
        <p:txBody>
          <a:bodyPr/>
          <a:lstStyle/>
          <a:p>
            <a:pPr marL="446088">
              <a:lnSpc>
                <a:spcPct val="130000"/>
              </a:lnSpc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Alcohol mas/menos necesitado para el efecto deseado </a:t>
            </a:r>
            <a:endParaRPr lang="en-US" sz="2000">
              <a:solidFill>
                <a:schemeClr val="tx1"/>
              </a:solidFill>
            </a:endParaRPr>
          </a:p>
          <a:p>
            <a:pPr marL="446088">
              <a:lnSpc>
                <a:spcPct val="130000"/>
              </a:lnSpc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Síndrome de abstinencia o beber para evitarlo </a:t>
            </a:r>
            <a:endParaRPr lang="en-US" sz="2000">
              <a:solidFill>
                <a:schemeClr val="tx1"/>
              </a:solidFill>
            </a:endParaRPr>
          </a:p>
          <a:p>
            <a:pPr marL="446088">
              <a:lnSpc>
                <a:spcPct val="130000"/>
              </a:lnSpc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Deseo o esfuerzos fracasados de parar </a:t>
            </a:r>
            <a:endParaRPr lang="en-US" sz="2000">
              <a:solidFill>
                <a:schemeClr val="tx1"/>
              </a:solidFill>
            </a:endParaRPr>
          </a:p>
          <a:p>
            <a:pPr marL="446088">
              <a:lnSpc>
                <a:spcPct val="130000"/>
              </a:lnSpc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Bebiendo cantidades grandes o por período más largo que lo previsto </a:t>
            </a:r>
            <a:endParaRPr lang="en-US" sz="2000">
              <a:solidFill>
                <a:schemeClr val="tx1"/>
              </a:solidFill>
            </a:endParaRPr>
          </a:p>
          <a:p>
            <a:pPr marL="446088">
              <a:lnSpc>
                <a:spcPct val="130000"/>
              </a:lnSpc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Reducción de actividades/darse por vencido debido a la bebida </a:t>
            </a:r>
            <a:endParaRPr lang="en-US" sz="2000">
              <a:solidFill>
                <a:schemeClr val="tx1"/>
              </a:solidFill>
            </a:endParaRPr>
          </a:p>
          <a:p>
            <a:pPr marL="446088">
              <a:lnSpc>
                <a:spcPct val="130000"/>
              </a:lnSpc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Mucho tiempo usado para; obtener, utilizar o recuperarse </a:t>
            </a:r>
            <a:endParaRPr lang="en-US" sz="2000">
              <a:solidFill>
                <a:schemeClr val="tx1"/>
              </a:solidFill>
            </a:endParaRPr>
          </a:p>
          <a:p>
            <a:pPr marL="446088">
              <a:lnSpc>
                <a:spcPct val="130000"/>
              </a:lnSpc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Uso continuo a pesar de problemas causados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762000" y="5638800"/>
            <a:ext cx="754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000" b="0" i="1" u="sng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Tres</a:t>
            </a:r>
            <a:r>
              <a:rPr lang="en-US" sz="3000" b="0" i="1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 de estos, indican alcoholismo. </a:t>
            </a:r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>
            <a:off x="838200" y="1143000"/>
            <a:ext cx="7467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33126" name="Text Box 9"/>
          <p:cNvSpPr txBox="1">
            <a:spLocks noChangeArrowheads="1"/>
          </p:cNvSpPr>
          <p:nvPr/>
        </p:nvSpPr>
        <p:spPr bwMode="auto">
          <a:xfrm>
            <a:off x="8534400" y="6157913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51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/>
      <p:bldP spid="86020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22" descr="Glass 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b="634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1066800" y="1828800"/>
            <a:ext cx="678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75000"/>
              <a:buFontTx/>
              <a:buChar char="•"/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¿Dificultado o impedido en cumplir sus responsabilidades en el hogar, escuela, o trabajo?</a:t>
            </a:r>
            <a:r>
              <a:rPr lang="en-US" sz="23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sz="240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75000"/>
              <a:buFontTx/>
              <a:buChar char="•"/>
            </a:pPr>
            <a:endParaRPr lang="en-US" sz="100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75000"/>
              <a:buFontTx/>
              <a:buChar char="•"/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¿Puesto en peligro físico (al conducir, en actividades deportivas, etc.)?</a:t>
            </a:r>
            <a:r>
              <a:rPr lang="en-US" sz="23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sz="220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75000"/>
              <a:buFontTx/>
              <a:buChar char="•"/>
            </a:pPr>
            <a:endParaRPr lang="en-US" sz="100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75000"/>
              <a:buFontTx/>
              <a:buChar char="•"/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¿Llevado a problemas con la ley?</a:t>
            </a:r>
            <a:r>
              <a:rPr lang="en-US" sz="23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sz="230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75000"/>
              <a:buFontTx/>
              <a:buChar char="•"/>
            </a:pPr>
            <a:endParaRPr lang="en-US" sz="100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75000"/>
              <a:buFontTx/>
              <a:buChar char="•"/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¿Llevadoa tener  problemas con otros (amigos, familiares, peleas, etc.)?</a:t>
            </a:r>
            <a:r>
              <a:rPr lang="en-US" sz="230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1219200" y="5638800"/>
            <a:ext cx="6705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000">
                <a:solidFill>
                  <a:srgbClr val="CC0000"/>
                </a:solidFill>
                <a:cs typeface="Times New Roman" pitchFamily="18" charset="0"/>
              </a:rPr>
              <a:t>Si Responde SÍ a cualquiera, indica ABUSO. </a:t>
            </a:r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685800" y="914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i="1">
                <a:solidFill>
                  <a:srgbClr val="CC0000"/>
                </a:solidFill>
                <a:cs typeface="Times New Roman" pitchFamily="18" charset="0"/>
              </a:rPr>
              <a:t>El uso de alcohol o drogas el año pasado lo ha… </a:t>
            </a:r>
          </a:p>
        </p:txBody>
      </p:sp>
      <p:sp>
        <p:nvSpPr>
          <p:cNvPr id="207885" name="Rectangle 13"/>
          <p:cNvSpPr>
            <a:spLocks noChangeArrowheads="1"/>
          </p:cNvSpPr>
          <p:nvPr/>
        </p:nvSpPr>
        <p:spPr bwMode="auto">
          <a:xfrm>
            <a:off x="0" y="228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ABUSO DE LA SUSTANCIA </a:t>
            </a:r>
          </a:p>
        </p:txBody>
      </p:sp>
      <p:sp>
        <p:nvSpPr>
          <p:cNvPr id="207886" name="Line 14"/>
          <p:cNvSpPr>
            <a:spLocks noChangeShapeType="1"/>
          </p:cNvSpPr>
          <p:nvPr/>
        </p:nvSpPr>
        <p:spPr bwMode="auto">
          <a:xfrm>
            <a:off x="838200" y="838200"/>
            <a:ext cx="7467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35175" name="Text Box 24"/>
          <p:cNvSpPr txBox="1">
            <a:spLocks noChangeArrowheads="1"/>
          </p:cNvSpPr>
          <p:nvPr/>
        </p:nvSpPr>
        <p:spPr bwMode="auto">
          <a:xfrm>
            <a:off x="8534400" y="6157913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52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7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7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7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 build="p" autoUpdateAnimBg="0"/>
      <p:bldP spid="207877" grpId="0" autoUpdateAnimBg="0"/>
      <p:bldP spid="207880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858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SIGNOS DEL ALCOHOLISMO 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6818313" cy="685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700">
                <a:solidFill>
                  <a:srgbClr val="000000"/>
                </a:solidFill>
                <a:cs typeface="Times New Roman" pitchFamily="18" charset="0"/>
              </a:rPr>
              <a:t>Aumento en la tolerancia </a:t>
            </a:r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609600" y="914400"/>
            <a:ext cx="78486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533400" y="1752600"/>
            <a:ext cx="5454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rgbClr val="000000"/>
                </a:solidFill>
                <a:cs typeface="Times New Roman" pitchFamily="18" charset="0"/>
              </a:rPr>
              <a:t>Antojo de Alcohol </a:t>
            </a: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533400" y="2362200"/>
            <a:ext cx="5578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rgbClr val="000000"/>
                </a:solidFill>
                <a:cs typeface="Times New Roman" pitchFamily="18" charset="0"/>
              </a:rPr>
              <a:t>Bebiendo para hacer frente </a:t>
            </a: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533400" y="2971800"/>
            <a:ext cx="541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rgbClr val="000000"/>
                </a:solidFill>
                <a:cs typeface="Times New Roman" pitchFamily="18" charset="0"/>
              </a:rPr>
              <a:t>Preocupación por beber </a:t>
            </a:r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533400" y="3581400"/>
            <a:ext cx="6445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rgbClr val="000000"/>
                </a:solidFill>
                <a:cs typeface="Times New Roman" pitchFamily="18" charset="0"/>
              </a:rPr>
              <a:t>Cambio de la personalidad </a:t>
            </a:r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533400" y="41148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Sensaciones de remordimiento, culpa, vergüenza, odio a si mismo </a:t>
            </a:r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533400" y="49530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FontTx/>
              <a:buChar char="•"/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Perder el conocimiento</a:t>
            </a:r>
            <a:r>
              <a:rPr lang="en-US" sz="270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533400" y="5410200"/>
            <a:ext cx="520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rgbClr val="000000"/>
                </a:solidFill>
                <a:cs typeface="Times New Roman" pitchFamily="18" charset="0"/>
              </a:rPr>
              <a:t>Racionalización </a:t>
            </a:r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533400" y="6019800"/>
            <a:ext cx="520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rgbClr val="000000"/>
                </a:solidFill>
                <a:cs typeface="Times New Roman" pitchFamily="18" charset="0"/>
              </a:rPr>
              <a:t>Culpando a otros </a:t>
            </a:r>
          </a:p>
        </p:txBody>
      </p:sp>
      <p:sp>
        <p:nvSpPr>
          <p:cNvPr id="137228" name="Text Box 30"/>
          <p:cNvSpPr txBox="1">
            <a:spLocks noChangeArrowheads="1"/>
          </p:cNvSpPr>
          <p:nvPr/>
        </p:nvSpPr>
        <p:spPr bwMode="auto">
          <a:xfrm>
            <a:off x="8534400" y="6157913"/>
            <a:ext cx="533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 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53</a:t>
            </a:r>
            <a:endParaRPr lang="en-US" b="0">
              <a:solidFill>
                <a:schemeClr val="tx1"/>
              </a:solidFill>
            </a:endParaRPr>
          </a:p>
        </p:txBody>
      </p:sp>
      <p:pic>
        <p:nvPicPr>
          <p:cNvPr id="64565" name="Picture 53" descr="Beer 8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 l="7288" t="-2835" r="-9480" b="-6049"/>
          <a:stretch>
            <a:fillRect/>
          </a:stretch>
        </p:blipFill>
        <p:spPr bwMode="auto">
          <a:xfrm>
            <a:off x="5562600" y="1219200"/>
            <a:ext cx="281940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6019800" y="1219200"/>
            <a:ext cx="2005013" cy="2819400"/>
            <a:chOff x="2736" y="768"/>
            <a:chExt cx="1263" cy="1776"/>
          </a:xfrm>
        </p:grpSpPr>
        <p:pic>
          <p:nvPicPr>
            <p:cNvPr id="137249" name="Picture 54"/>
            <p:cNvPicPr>
              <a:picLocks noChangeAspect="1" noChangeArrowheads="1"/>
            </p:cNvPicPr>
            <p:nvPr/>
          </p:nvPicPr>
          <p:blipFill>
            <a:blip r:embed="rId4"/>
            <a:srcRect b="6073"/>
            <a:stretch>
              <a:fillRect/>
            </a:stretch>
          </p:blipFill>
          <p:spPr bwMode="auto">
            <a:xfrm>
              <a:off x="2736" y="768"/>
              <a:ext cx="1263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7250" name="AutoShape 55"/>
            <p:cNvSpPr>
              <a:spLocks noChangeArrowheads="1"/>
            </p:cNvSpPr>
            <p:nvPr/>
          </p:nvSpPr>
          <p:spPr bwMode="auto">
            <a:xfrm>
              <a:off x="2784" y="816"/>
              <a:ext cx="480" cy="432"/>
            </a:xfrm>
            <a:prstGeom prst="cloudCallout">
              <a:avLst>
                <a:gd name="adj1" fmla="val 95625"/>
                <a:gd name="adj2" fmla="val -4421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pic>
          <p:nvPicPr>
            <p:cNvPr id="137251" name="Picture 56" descr="Beer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79" y="912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4543" name="Picture 31"/>
          <p:cNvPicPr>
            <a:picLocks noChangeAspect="1" noChangeArrowheads="1"/>
          </p:cNvPicPr>
          <p:nvPr/>
        </p:nvPicPr>
        <p:blipFill>
          <a:blip r:embed="rId6"/>
          <a:srcRect b="8672"/>
          <a:stretch>
            <a:fillRect/>
          </a:stretch>
        </p:blipFill>
        <p:spPr bwMode="auto">
          <a:xfrm>
            <a:off x="5638800" y="1219200"/>
            <a:ext cx="27622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6553200" y="1219200"/>
            <a:ext cx="1371600" cy="2819400"/>
            <a:chOff x="-1296" y="2160"/>
            <a:chExt cx="1056" cy="2160"/>
          </a:xfrm>
        </p:grpSpPr>
        <p:sp>
          <p:nvSpPr>
            <p:cNvPr id="137244" name="Rectangle 46"/>
            <p:cNvSpPr>
              <a:spLocks noChangeArrowheads="1"/>
            </p:cNvSpPr>
            <p:nvPr/>
          </p:nvSpPr>
          <p:spPr bwMode="auto">
            <a:xfrm>
              <a:off x="-1296" y="2160"/>
              <a:ext cx="1056" cy="21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137245" name="Picture 41"/>
            <p:cNvPicPr>
              <a:picLocks noChangeAspect="1" noChangeArrowheads="1"/>
            </p:cNvPicPr>
            <p:nvPr/>
          </p:nvPicPr>
          <p:blipFill>
            <a:blip r:embed="rId7"/>
            <a:srcRect b="5200"/>
            <a:stretch>
              <a:fillRect/>
            </a:stretch>
          </p:blipFill>
          <p:spPr bwMode="auto">
            <a:xfrm>
              <a:off x="-1296" y="2772"/>
              <a:ext cx="1056" cy="1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46" name="Picture 43" descr="Beer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1200" y="2208"/>
              <a:ext cx="28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47" name="Picture 44" descr="Beer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864" y="2256"/>
              <a:ext cx="28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48" name="Picture 45" descr="Beer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576" y="2160"/>
              <a:ext cx="28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4579" name="Picture 67"/>
          <p:cNvPicPr>
            <a:picLocks noChangeAspect="1" noChangeArrowheads="1"/>
          </p:cNvPicPr>
          <p:nvPr/>
        </p:nvPicPr>
        <p:blipFill>
          <a:blip r:embed="rId9"/>
          <a:srcRect l="32639" t="25140" r="22119" b="33391"/>
          <a:stretch>
            <a:fillRect/>
          </a:stretch>
        </p:blipFill>
        <p:spPr bwMode="auto">
          <a:xfrm>
            <a:off x="5943600" y="13716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44" name="Picture 32"/>
          <p:cNvPicPr>
            <a:picLocks noChangeAspect="1" noChangeArrowheads="1"/>
          </p:cNvPicPr>
          <p:nvPr/>
        </p:nvPicPr>
        <p:blipFill>
          <a:blip r:embed="rId10"/>
          <a:srcRect b="5222"/>
          <a:stretch>
            <a:fillRect/>
          </a:stretch>
        </p:blipFill>
        <p:spPr bwMode="auto">
          <a:xfrm>
            <a:off x="6553200" y="1219200"/>
            <a:ext cx="18653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800600" y="4800600"/>
            <a:ext cx="2895600" cy="1752600"/>
            <a:chOff x="-1632" y="912"/>
            <a:chExt cx="1836" cy="1137"/>
          </a:xfrm>
        </p:grpSpPr>
        <p:pic>
          <p:nvPicPr>
            <p:cNvPr id="137239" name="Picture 33"/>
            <p:cNvPicPr>
              <a:picLocks noChangeAspect="1" noChangeArrowheads="1"/>
            </p:cNvPicPr>
            <p:nvPr/>
          </p:nvPicPr>
          <p:blipFill>
            <a:blip r:embed="rId11"/>
            <a:srcRect l="7272" b="13470"/>
            <a:stretch>
              <a:fillRect/>
            </a:stretch>
          </p:blipFill>
          <p:spPr bwMode="auto">
            <a:xfrm>
              <a:off x="-1632" y="912"/>
              <a:ext cx="1836" cy="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7240" name="Text Box 34"/>
            <p:cNvSpPr txBox="1">
              <a:spLocks noChangeArrowheads="1"/>
            </p:cNvSpPr>
            <p:nvPr/>
          </p:nvSpPr>
          <p:spPr bwMode="auto">
            <a:xfrm>
              <a:off x="-1536" y="1056"/>
              <a:ext cx="144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?</a:t>
              </a:r>
              <a:endParaRPr lang="en-US"/>
            </a:p>
          </p:txBody>
        </p:sp>
        <p:sp>
          <p:nvSpPr>
            <p:cNvPr id="137241" name="Text Box 35"/>
            <p:cNvSpPr txBox="1">
              <a:spLocks noChangeArrowheads="1"/>
            </p:cNvSpPr>
            <p:nvPr/>
          </p:nvSpPr>
          <p:spPr bwMode="auto">
            <a:xfrm>
              <a:off x="-1344" y="1199"/>
              <a:ext cx="144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?</a:t>
              </a:r>
              <a:endParaRPr lang="en-US"/>
            </a:p>
          </p:txBody>
        </p:sp>
        <p:sp>
          <p:nvSpPr>
            <p:cNvPr id="137242" name="Text Box 36"/>
            <p:cNvSpPr txBox="1">
              <a:spLocks noChangeArrowheads="1"/>
            </p:cNvSpPr>
            <p:nvPr/>
          </p:nvSpPr>
          <p:spPr bwMode="auto">
            <a:xfrm>
              <a:off x="-1104" y="1104"/>
              <a:ext cx="144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?</a:t>
              </a:r>
              <a:endParaRPr lang="en-US"/>
            </a:p>
          </p:txBody>
        </p:sp>
        <p:sp>
          <p:nvSpPr>
            <p:cNvPr id="137243" name="Text Box 37"/>
            <p:cNvSpPr txBox="1">
              <a:spLocks noChangeArrowheads="1"/>
            </p:cNvSpPr>
            <p:nvPr/>
          </p:nvSpPr>
          <p:spPr bwMode="auto">
            <a:xfrm>
              <a:off x="-816" y="1152"/>
              <a:ext cx="145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?</a:t>
              </a:r>
              <a:endParaRPr lang="en-US"/>
            </a:p>
          </p:txBody>
        </p:sp>
      </p:grpSp>
      <p:sp>
        <p:nvSpPr>
          <p:cNvPr id="64583" name="WordArt 71"/>
          <p:cNvSpPr>
            <a:spLocks noChangeArrowheads="1" noChangeShapeType="1" noTextEdit="1"/>
          </p:cNvSpPr>
          <p:nvPr/>
        </p:nvSpPr>
        <p:spPr bwMode="auto">
          <a:xfrm>
            <a:off x="7391400" y="5295900"/>
            <a:ext cx="12192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folHlink"/>
                  </a:outerShdw>
                </a:effectLst>
                <a:latin typeface="Arial Black"/>
              </a:rPr>
              <a:t>LIES</a:t>
            </a:r>
          </a:p>
        </p:txBody>
      </p:sp>
      <p:sp>
        <p:nvSpPr>
          <p:cNvPr id="64585" name="Rectangle 73"/>
          <p:cNvSpPr>
            <a:spLocks noChangeArrowheads="1"/>
          </p:cNvSpPr>
          <p:nvPr/>
        </p:nvSpPr>
        <p:spPr bwMode="auto">
          <a:xfrm>
            <a:off x="4419600" y="5181600"/>
            <a:ext cx="4343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64578" name="Picture 66" descr="Finger 2"/>
          <p:cNvPicPr>
            <a:picLocks noChangeAspect="1" noChangeArrowheads="1"/>
          </p:cNvPicPr>
          <p:nvPr/>
        </p:nvPicPr>
        <p:blipFill>
          <a:blip r:embed="rId12"/>
          <a:srcRect t="30075" b="33835"/>
          <a:stretch>
            <a:fillRect/>
          </a:stretch>
        </p:blipFill>
        <p:spPr bwMode="auto">
          <a:xfrm>
            <a:off x="4495800" y="4876800"/>
            <a:ext cx="35814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4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4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4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build="p" autoUpdateAnimBg="0"/>
      <p:bldP spid="64527" grpId="0" autoUpdateAnimBg="0"/>
      <p:bldP spid="64528" grpId="0" autoUpdateAnimBg="0"/>
      <p:bldP spid="64529" grpId="0" autoUpdateAnimBg="0"/>
      <p:bldP spid="64530" grpId="0" autoUpdateAnimBg="0"/>
      <p:bldP spid="64531" grpId="0" autoUpdateAnimBg="0"/>
      <p:bldP spid="64532" grpId="0" autoUpdateAnimBg="0"/>
      <p:bldP spid="64533" grpId="0" autoUpdateAnimBg="0"/>
      <p:bldP spid="64534" grpId="0" autoUpdateAnimBg="0"/>
      <p:bldP spid="64583" grpId="0" animBg="1"/>
      <p:bldP spid="6458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876800"/>
            <a:ext cx="4800600" cy="685800"/>
          </a:xfrm>
        </p:spPr>
        <p:txBody>
          <a:bodyPr/>
          <a:lstStyle/>
          <a:p>
            <a:pPr marL="333375" indent="-333375">
              <a:lnSpc>
                <a:spcPct val="120000"/>
              </a:lnSpc>
              <a:buFontTx/>
              <a:buChar char="•"/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Beber hasta enborracharse </a:t>
            </a:r>
          </a:p>
        </p:txBody>
      </p:sp>
      <p:sp>
        <p:nvSpPr>
          <p:cNvPr id="65560" name="Rectangle 24"/>
          <p:cNvSpPr>
            <a:spLocks noChangeArrowheads="1"/>
          </p:cNvSpPr>
          <p:nvPr/>
        </p:nvSpPr>
        <p:spPr bwMode="auto">
          <a:xfrm>
            <a:off x="533400" y="54864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Delirium Tremens (despegues) </a:t>
            </a:r>
          </a:p>
        </p:txBody>
      </p:sp>
      <p:sp>
        <p:nvSpPr>
          <p:cNvPr id="65561" name="Rectangle 25"/>
          <p:cNvSpPr>
            <a:spLocks noChangeArrowheads="1"/>
          </p:cNvSpPr>
          <p:nvPr/>
        </p:nvSpPr>
        <p:spPr bwMode="auto">
          <a:xfrm>
            <a:off x="533400" y="426720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Problemas físicos </a:t>
            </a:r>
          </a:p>
        </p:txBody>
      </p:sp>
      <p:sp>
        <p:nvSpPr>
          <p:cNvPr id="65562" name="Rectangle 26"/>
          <p:cNvSpPr>
            <a:spLocks noChangeArrowheads="1"/>
          </p:cNvSpPr>
          <p:nvPr/>
        </p:nvSpPr>
        <p:spPr bwMode="auto">
          <a:xfrm>
            <a:off x="533400" y="3657600"/>
            <a:ext cx="487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Problemas de dinero </a:t>
            </a:r>
          </a:p>
        </p:txBody>
      </p:sp>
      <p:sp>
        <p:nvSpPr>
          <p:cNvPr id="65563" name="Rectangle 27"/>
          <p:cNvSpPr>
            <a:spLocks noChangeArrowheads="1"/>
          </p:cNvSpPr>
          <p:nvPr/>
        </p:nvSpPr>
        <p:spPr bwMode="auto">
          <a:xfrm>
            <a:off x="533400" y="3048000"/>
            <a:ext cx="487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Problemas en el trabajo </a:t>
            </a:r>
          </a:p>
        </p:txBody>
      </p:sp>
      <p:sp>
        <p:nvSpPr>
          <p:cNvPr id="65564" name="Rectangle 28"/>
          <p:cNvSpPr>
            <a:spLocks noChangeArrowheads="1"/>
          </p:cNvSpPr>
          <p:nvPr/>
        </p:nvSpPr>
        <p:spPr bwMode="auto">
          <a:xfrm>
            <a:off x="609600" y="2209800"/>
            <a:ext cx="472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Bebiendo a tragos/furtivamente</a:t>
            </a:r>
            <a:r>
              <a:rPr lang="en-US" sz="2000">
                <a:solidFill>
                  <a:srgbClr val="E4002B"/>
                </a:solidFill>
              </a:rPr>
              <a:t> </a:t>
            </a:r>
            <a:endParaRPr lang="en-US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5565" name="Rectangle 29"/>
          <p:cNvSpPr>
            <a:spLocks noChangeArrowheads="1"/>
          </p:cNvSpPr>
          <p:nvPr/>
        </p:nvSpPr>
        <p:spPr bwMode="auto">
          <a:xfrm>
            <a:off x="609600" y="1676400"/>
            <a:ext cx="556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Escondiéndolo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5566" name="Rectangle 30"/>
          <p:cNvSpPr>
            <a:spLocks noChangeArrowheads="1"/>
          </p:cNvSpPr>
          <p:nvPr/>
        </p:nvSpPr>
        <p:spPr bwMode="auto">
          <a:xfrm>
            <a:off x="609600" y="10668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4013" indent="-354013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Negarlo </a:t>
            </a:r>
          </a:p>
        </p:txBody>
      </p:sp>
      <p:sp>
        <p:nvSpPr>
          <p:cNvPr id="65573" name="Rectangle 37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SIGNOS DEL ALCOHOLISMO </a:t>
            </a:r>
          </a:p>
        </p:txBody>
      </p:sp>
      <p:sp>
        <p:nvSpPr>
          <p:cNvPr id="65574" name="Line 38"/>
          <p:cNvSpPr>
            <a:spLocks noChangeShapeType="1"/>
          </p:cNvSpPr>
          <p:nvPr/>
        </p:nvSpPr>
        <p:spPr bwMode="auto">
          <a:xfrm>
            <a:off x="533400" y="914400"/>
            <a:ext cx="80772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pic>
        <p:nvPicPr>
          <p:cNvPr id="65585" name="Picture 49"/>
          <p:cNvPicPr>
            <a:picLocks noChangeAspect="1" noChangeArrowheads="1"/>
          </p:cNvPicPr>
          <p:nvPr/>
        </p:nvPicPr>
        <p:blipFill>
          <a:blip r:embed="rId3"/>
          <a:srcRect l="10970" b="5789"/>
          <a:stretch>
            <a:fillRect/>
          </a:stretch>
        </p:blipFill>
        <p:spPr bwMode="auto">
          <a:xfrm>
            <a:off x="5943600" y="2895600"/>
            <a:ext cx="21812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6" name="Text Box 63"/>
          <p:cNvSpPr txBox="1">
            <a:spLocks noChangeArrowheads="1"/>
          </p:cNvSpPr>
          <p:nvPr/>
        </p:nvSpPr>
        <p:spPr bwMode="auto">
          <a:xfrm>
            <a:off x="8534400" y="6157913"/>
            <a:ext cx="533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54</a:t>
            </a:r>
            <a:endParaRPr lang="en-US" b="0">
              <a:solidFill>
                <a:schemeClr val="tx1"/>
              </a:solidFill>
            </a:endParaRPr>
          </a:p>
        </p:txBody>
      </p:sp>
      <p:pic>
        <p:nvPicPr>
          <p:cNvPr id="65576" name="Picture 40"/>
          <p:cNvPicPr>
            <a:picLocks noChangeAspect="1" noChangeArrowheads="1"/>
          </p:cNvPicPr>
          <p:nvPr/>
        </p:nvPicPr>
        <p:blipFill>
          <a:blip r:embed="rId4"/>
          <a:srcRect b="5983"/>
          <a:stretch>
            <a:fillRect/>
          </a:stretch>
        </p:blipFill>
        <p:spPr bwMode="auto">
          <a:xfrm>
            <a:off x="6248400" y="1371600"/>
            <a:ext cx="27432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6858000" y="1600200"/>
            <a:ext cx="2286000" cy="1905000"/>
            <a:chOff x="3360" y="3072"/>
            <a:chExt cx="1443" cy="1200"/>
          </a:xfrm>
        </p:grpSpPr>
        <p:pic>
          <p:nvPicPr>
            <p:cNvPr id="139280" name="Picture 42" descr="Beer"/>
            <p:cNvPicPr>
              <a:picLocks noChangeAspect="1" noChangeArrowheads="1"/>
            </p:cNvPicPr>
            <p:nvPr/>
          </p:nvPicPr>
          <p:blipFill>
            <a:blip r:embed="rId5"/>
            <a:srcRect l="14709" t="18636" r="21553" b="14809"/>
            <a:stretch>
              <a:fillRect/>
            </a:stretch>
          </p:blipFill>
          <p:spPr bwMode="auto">
            <a:xfrm>
              <a:off x="4063" y="3072"/>
              <a:ext cx="740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281" name="Picture 43" descr="Beer"/>
            <p:cNvPicPr>
              <a:picLocks noChangeAspect="1" noChangeArrowheads="1"/>
            </p:cNvPicPr>
            <p:nvPr/>
          </p:nvPicPr>
          <p:blipFill>
            <a:blip r:embed="rId5"/>
            <a:srcRect l="14709" t="18636" r="21553" b="14809"/>
            <a:stretch>
              <a:fillRect/>
            </a:stretch>
          </p:blipFill>
          <p:spPr bwMode="auto">
            <a:xfrm>
              <a:off x="3887" y="3120"/>
              <a:ext cx="740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282" name="Picture 44" descr="Beer"/>
            <p:cNvPicPr>
              <a:picLocks noChangeAspect="1" noChangeArrowheads="1"/>
            </p:cNvPicPr>
            <p:nvPr/>
          </p:nvPicPr>
          <p:blipFill>
            <a:blip r:embed="rId5"/>
            <a:srcRect l="14709" t="18636" r="21553" b="14809"/>
            <a:stretch>
              <a:fillRect/>
            </a:stretch>
          </p:blipFill>
          <p:spPr bwMode="auto">
            <a:xfrm>
              <a:off x="3711" y="3168"/>
              <a:ext cx="741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283" name="Picture 45" descr="Beer"/>
            <p:cNvPicPr>
              <a:picLocks noChangeAspect="1" noChangeArrowheads="1"/>
            </p:cNvPicPr>
            <p:nvPr/>
          </p:nvPicPr>
          <p:blipFill>
            <a:blip r:embed="rId5"/>
            <a:srcRect l="14709" t="18636" r="21553" b="14809"/>
            <a:stretch>
              <a:fillRect/>
            </a:stretch>
          </p:blipFill>
          <p:spPr bwMode="auto">
            <a:xfrm>
              <a:off x="3536" y="3216"/>
              <a:ext cx="740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284" name="Picture 46" descr="Beer"/>
            <p:cNvPicPr>
              <a:picLocks noChangeAspect="1" noChangeArrowheads="1"/>
            </p:cNvPicPr>
            <p:nvPr/>
          </p:nvPicPr>
          <p:blipFill>
            <a:blip r:embed="rId5"/>
            <a:srcRect l="14709" t="18636" r="21553" b="14809"/>
            <a:stretch>
              <a:fillRect/>
            </a:stretch>
          </p:blipFill>
          <p:spPr bwMode="auto">
            <a:xfrm>
              <a:off x="3360" y="3264"/>
              <a:ext cx="740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5600" name="Picture 64"/>
          <p:cNvPicPr>
            <a:picLocks noChangeAspect="1" noChangeArrowheads="1"/>
          </p:cNvPicPr>
          <p:nvPr/>
        </p:nvPicPr>
        <p:blipFill>
          <a:blip r:embed="rId6"/>
          <a:srcRect b="7547"/>
          <a:stretch>
            <a:fillRect/>
          </a:stretch>
        </p:blipFill>
        <p:spPr bwMode="auto">
          <a:xfrm>
            <a:off x="6400800" y="2133600"/>
            <a:ext cx="24018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55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5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  <p:bldP spid="65560" grpId="0" autoUpdateAnimBg="0"/>
      <p:bldP spid="65561" grpId="0" autoUpdateAnimBg="0"/>
      <p:bldP spid="65562" grpId="0" autoUpdateAnimBg="0"/>
      <p:bldP spid="65563" grpId="0" autoUpdateAnimBg="0"/>
      <p:bldP spid="65564" grpId="0" autoUpdateAnimBg="0"/>
      <p:bldP spid="65565" grpId="0" autoUpdateAnimBg="0"/>
      <p:bldP spid="65566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26" name="Rectangle 66"/>
          <p:cNvSpPr>
            <a:spLocks noChangeArrowheads="1"/>
          </p:cNvSpPr>
          <p:nvPr/>
        </p:nvSpPr>
        <p:spPr bwMode="auto">
          <a:xfrm>
            <a:off x="228600" y="16002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rgbClr val="000000"/>
                </a:solidFill>
                <a:cs typeface="Times New Roman" pitchFamily="18" charset="0"/>
              </a:rPr>
              <a:t>Pérdida de potencia sexual </a:t>
            </a:r>
          </a:p>
        </p:txBody>
      </p:sp>
      <p:sp>
        <p:nvSpPr>
          <p:cNvPr id="66627" name="Rectangle 67"/>
          <p:cNvSpPr>
            <a:spLocks noChangeArrowheads="1"/>
          </p:cNvSpPr>
          <p:nvPr/>
        </p:nvSpPr>
        <p:spPr bwMode="auto">
          <a:xfrm>
            <a:off x="228600" y="990600"/>
            <a:ext cx="426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rgbClr val="000000"/>
                </a:solidFill>
                <a:cs typeface="Times New Roman" pitchFamily="18" charset="0"/>
              </a:rPr>
              <a:t>Dificultad al dormir </a:t>
            </a:r>
          </a:p>
        </p:txBody>
      </p:sp>
      <p:sp>
        <p:nvSpPr>
          <p:cNvPr id="66625" name="Rectangle 65"/>
          <p:cNvSpPr>
            <a:spLocks noChangeArrowheads="1"/>
          </p:cNvSpPr>
          <p:nvPr/>
        </p:nvSpPr>
        <p:spPr bwMode="auto">
          <a:xfrm>
            <a:off x="228600" y="22098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chemeClr val="tx1"/>
                </a:solidFill>
              </a:rPr>
              <a:t>“Telefonitis”</a:t>
            </a:r>
          </a:p>
        </p:txBody>
      </p:sp>
      <p:sp>
        <p:nvSpPr>
          <p:cNvPr id="66624" name="Rectangle 64"/>
          <p:cNvSpPr>
            <a:spLocks noChangeArrowheads="1"/>
          </p:cNvSpPr>
          <p:nvPr/>
        </p:nvSpPr>
        <p:spPr bwMode="auto">
          <a:xfrm>
            <a:off x="228600" y="2819400"/>
            <a:ext cx="449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rgbClr val="000000"/>
                </a:solidFill>
                <a:cs typeface="Times New Roman" pitchFamily="18" charset="0"/>
              </a:rPr>
              <a:t>“No tan mal todavía" </a:t>
            </a:r>
          </a:p>
        </p:txBody>
      </p:sp>
      <p:sp>
        <p:nvSpPr>
          <p:cNvPr id="66623" name="Rectangle 63"/>
          <p:cNvSpPr>
            <a:spLocks noChangeArrowheads="1"/>
          </p:cNvSpPr>
          <p:nvPr/>
        </p:nvSpPr>
        <p:spPr bwMode="auto">
          <a:xfrm>
            <a:off x="228600" y="3429000"/>
            <a:ext cx="449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rgbClr val="000000"/>
                </a:solidFill>
                <a:cs typeface="Times New Roman" pitchFamily="18" charset="0"/>
              </a:rPr>
              <a:t>Cambiando trabajos </a:t>
            </a:r>
          </a:p>
        </p:txBody>
      </p:sp>
      <p:sp>
        <p:nvSpPr>
          <p:cNvPr id="66622" name="Rectangle 62"/>
          <p:cNvSpPr>
            <a:spLocks noChangeArrowheads="1"/>
          </p:cNvSpPr>
          <p:nvPr/>
        </p:nvSpPr>
        <p:spPr bwMode="auto">
          <a:xfrm>
            <a:off x="228600" y="40386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rgbClr val="000000"/>
                </a:solidFill>
                <a:cs typeface="Times New Roman" pitchFamily="18" charset="0"/>
              </a:rPr>
              <a:t>Bebiendo solo </a:t>
            </a:r>
          </a:p>
        </p:txBody>
      </p:sp>
      <p:sp>
        <p:nvSpPr>
          <p:cNvPr id="66620" name="Rectangle 60"/>
          <p:cNvSpPr>
            <a:spLocks noChangeArrowheads="1"/>
          </p:cNvSpPr>
          <p:nvPr/>
        </p:nvSpPr>
        <p:spPr bwMode="auto">
          <a:xfrm>
            <a:off x="228600" y="472440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rgbClr val="000000"/>
                </a:solidFill>
                <a:cs typeface="Times New Roman" pitchFamily="18" charset="0"/>
              </a:rPr>
              <a:t>Opinión de AA/NA </a:t>
            </a:r>
          </a:p>
        </p:txBody>
      </p:sp>
      <p:pic>
        <p:nvPicPr>
          <p:cNvPr id="66641" name="Picture 81" descr="Clock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498600"/>
            <a:ext cx="3078163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84"/>
          <p:cNvSpPr txBox="1">
            <a:spLocks noChangeArrowheads="1"/>
          </p:cNvSpPr>
          <p:nvPr/>
        </p:nvSpPr>
        <p:spPr bwMode="auto">
          <a:xfrm>
            <a:off x="8534400" y="6157913"/>
            <a:ext cx="533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55</a:t>
            </a:r>
            <a:endParaRPr lang="en-US" b="0">
              <a:solidFill>
                <a:schemeClr val="tx1"/>
              </a:solidFill>
            </a:endParaRPr>
          </a:p>
        </p:txBody>
      </p:sp>
      <p:pic>
        <p:nvPicPr>
          <p:cNvPr id="66649" name="Picture 89"/>
          <p:cNvPicPr>
            <a:picLocks noChangeAspect="1" noChangeArrowheads="1"/>
          </p:cNvPicPr>
          <p:nvPr/>
        </p:nvPicPr>
        <p:blipFill>
          <a:blip r:embed="rId5"/>
          <a:srcRect b="11765"/>
          <a:stretch>
            <a:fillRect/>
          </a:stretch>
        </p:blipFill>
        <p:spPr bwMode="auto">
          <a:xfrm>
            <a:off x="5334000" y="1600200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38" name="Picture 78" descr="Phone 1"/>
          <p:cNvPicPr>
            <a:picLocks noChangeAspect="1" noChangeArrowheads="1"/>
          </p:cNvPicPr>
          <p:nvPr/>
        </p:nvPicPr>
        <p:blipFill>
          <a:blip r:embed="rId6"/>
          <a:srcRect l="17914" t="17645" r="17914" b="12669"/>
          <a:stretch>
            <a:fillRect/>
          </a:stretch>
        </p:blipFill>
        <p:spPr bwMode="auto">
          <a:xfrm>
            <a:off x="5462588" y="1676400"/>
            <a:ext cx="230981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619" name="Line 59"/>
          <p:cNvSpPr>
            <a:spLocks noChangeShapeType="1"/>
          </p:cNvSpPr>
          <p:nvPr/>
        </p:nvSpPr>
        <p:spPr bwMode="auto">
          <a:xfrm>
            <a:off x="228600" y="838200"/>
            <a:ext cx="8686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6618" name="Rectangle 58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b="0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OTROS SIGNOS DEL ALCOHOLISMO </a:t>
            </a:r>
          </a:p>
        </p:txBody>
      </p:sp>
      <p:pic>
        <p:nvPicPr>
          <p:cNvPr id="66676" name="Picture 116"/>
          <p:cNvPicPr>
            <a:picLocks noChangeAspect="1" noChangeArrowheads="1"/>
          </p:cNvPicPr>
          <p:nvPr/>
        </p:nvPicPr>
        <p:blipFill>
          <a:blip r:embed="rId7"/>
          <a:srcRect l="15584"/>
          <a:stretch>
            <a:fillRect/>
          </a:stretch>
        </p:blipFill>
        <p:spPr bwMode="auto">
          <a:xfrm>
            <a:off x="5181600" y="1981200"/>
            <a:ext cx="33528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75" name="Picture 115" descr="Classifieds"/>
          <p:cNvPicPr>
            <a:picLocks noChangeAspect="1" noChangeArrowheads="1"/>
          </p:cNvPicPr>
          <p:nvPr/>
        </p:nvPicPr>
        <p:blipFill>
          <a:blip r:embed="rId8"/>
          <a:srcRect l="16763" t="29773" r="19002" b="25797"/>
          <a:stretch>
            <a:fillRect/>
          </a:stretch>
        </p:blipFill>
        <p:spPr bwMode="auto">
          <a:xfrm>
            <a:off x="4876800" y="2819400"/>
            <a:ext cx="3886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587" name="Object 2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876800" y="2819400"/>
          <a:ext cx="3429000" cy="245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Bitmap Image" r:id="rId9" imgW="3048426" imgH="2180952" progId="PBrush">
                  <p:embed/>
                </p:oleObj>
              </mc:Choice>
              <mc:Fallback>
                <p:oleObj name="Bitmap Image" r:id="rId9" imgW="3048426" imgH="2180952" progId="PBrush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819400"/>
                        <a:ext cx="3429000" cy="245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615" name="Picture 5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81600" y="1600200"/>
            <a:ext cx="37560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5257800" y="2286000"/>
            <a:ext cx="3124200" cy="3276600"/>
            <a:chOff x="-1872" y="1248"/>
            <a:chExt cx="2016" cy="2064"/>
          </a:xfrm>
        </p:grpSpPr>
        <p:sp>
          <p:nvSpPr>
            <p:cNvPr id="8212" name="Oval 85"/>
            <p:cNvSpPr>
              <a:spLocks noChangeArrowheads="1"/>
            </p:cNvSpPr>
            <p:nvPr/>
          </p:nvSpPr>
          <p:spPr bwMode="auto">
            <a:xfrm>
              <a:off x="-1872" y="1248"/>
              <a:ext cx="2016" cy="2064"/>
            </a:xfrm>
            <a:prstGeom prst="ellipse">
              <a:avLst/>
            </a:prstGeom>
            <a:noFill/>
            <a:ln w="2540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213" name="Line 86"/>
            <p:cNvSpPr>
              <a:spLocks noChangeShapeType="1"/>
            </p:cNvSpPr>
            <p:nvPr/>
          </p:nvSpPr>
          <p:spPr bwMode="auto">
            <a:xfrm flipV="1">
              <a:off x="-1584" y="1536"/>
              <a:ext cx="1440" cy="1488"/>
            </a:xfrm>
            <a:prstGeom prst="line">
              <a:avLst/>
            </a:prstGeom>
            <a:noFill/>
            <a:ln w="2540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66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6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6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6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66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6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66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6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66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6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26" grpId="0" autoUpdateAnimBg="0"/>
      <p:bldP spid="66627" grpId="0" autoUpdateAnimBg="0"/>
      <p:bldP spid="66625" grpId="0" autoUpdateAnimBg="0"/>
      <p:bldP spid="66624" grpId="0" autoUpdateAnimBg="0"/>
      <p:bldP spid="66623" grpId="0" autoUpdateAnimBg="0"/>
      <p:bldP spid="66622" grpId="0" autoUpdateAnimBg="0"/>
      <p:bldP spid="66620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20" name="Rectangle 36"/>
          <p:cNvSpPr>
            <a:spLocks noChangeArrowheads="1"/>
          </p:cNvSpPr>
          <p:nvPr/>
        </p:nvSpPr>
        <p:spPr bwMode="auto">
          <a:xfrm>
            <a:off x="533400" y="5638800"/>
            <a:ext cx="480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rgbClr val="000000"/>
                </a:solidFill>
                <a:cs typeface="Times New Roman" pitchFamily="18" charset="0"/>
              </a:rPr>
              <a:t>Uso de otras drogas </a:t>
            </a:r>
          </a:p>
        </p:txBody>
      </p:sp>
      <p:sp>
        <p:nvSpPr>
          <p:cNvPr id="67621" name="Rectangle 37"/>
          <p:cNvSpPr>
            <a:spLocks noChangeArrowheads="1"/>
          </p:cNvSpPr>
          <p:nvPr/>
        </p:nvSpPr>
        <p:spPr bwMode="auto">
          <a:xfrm>
            <a:off x="533400" y="50292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rgbClr val="000000"/>
                </a:solidFill>
                <a:cs typeface="Times New Roman" pitchFamily="18" charset="0"/>
              </a:rPr>
              <a:t>Edad en la cual se comenzó a beber </a:t>
            </a:r>
          </a:p>
        </p:txBody>
      </p:sp>
      <p:sp>
        <p:nvSpPr>
          <p:cNvPr id="67622" name="Rectangle 38"/>
          <p:cNvSpPr>
            <a:spLocks noChangeArrowheads="1"/>
          </p:cNvSpPr>
          <p:nvPr/>
        </p:nvSpPr>
        <p:spPr bwMode="auto">
          <a:xfrm>
            <a:off x="533400" y="44196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rgbClr val="000000"/>
                </a:solidFill>
                <a:cs typeface="Times New Roman" pitchFamily="18" charset="0"/>
              </a:rPr>
              <a:t>Fumar mucho</a:t>
            </a:r>
          </a:p>
        </p:txBody>
      </p:sp>
      <p:sp>
        <p:nvSpPr>
          <p:cNvPr id="67623" name="Rectangle 39"/>
          <p:cNvSpPr>
            <a:spLocks noChangeArrowheads="1"/>
          </p:cNvSpPr>
          <p:nvPr/>
        </p:nvSpPr>
        <p:spPr bwMode="auto">
          <a:xfrm>
            <a:off x="533400" y="3505200"/>
            <a:ext cx="472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El foco de los pasatiempos es el alcohol</a:t>
            </a:r>
            <a:endParaRPr lang="en-US" sz="27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7624" name="Rectangle 40"/>
          <p:cNvSpPr>
            <a:spLocks noChangeArrowheads="1"/>
          </p:cNvSpPr>
          <p:nvPr/>
        </p:nvSpPr>
        <p:spPr bwMode="auto">
          <a:xfrm>
            <a:off x="533400" y="281940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Antecedentes familiares</a:t>
            </a:r>
          </a:p>
        </p:txBody>
      </p:sp>
      <p:sp>
        <p:nvSpPr>
          <p:cNvPr id="67625" name="Rectangle 41"/>
          <p:cNvSpPr>
            <a:spLocks noChangeArrowheads="1"/>
          </p:cNvSpPr>
          <p:nvPr/>
        </p:nvSpPr>
        <p:spPr bwMode="auto">
          <a:xfrm>
            <a:off x="533400" y="19050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rgbClr val="000000"/>
                </a:solidFill>
                <a:cs typeface="Times New Roman" pitchFamily="18" charset="0"/>
              </a:rPr>
              <a:t>Diferente comportamiento después de beber </a:t>
            </a:r>
          </a:p>
        </p:txBody>
      </p:sp>
      <p:sp>
        <p:nvSpPr>
          <p:cNvPr id="67626" name="Rectangle 42"/>
          <p:cNvSpPr>
            <a:spLocks noChangeArrowheads="1"/>
          </p:cNvSpPr>
          <p:nvPr/>
        </p:nvSpPr>
        <p:spPr bwMode="auto">
          <a:xfrm>
            <a:off x="533400" y="1219200"/>
            <a:ext cx="487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Arrrestos por DWI-PI-MIPS </a:t>
            </a:r>
          </a:p>
        </p:txBody>
      </p:sp>
      <p:sp>
        <p:nvSpPr>
          <p:cNvPr id="67627" name="Rectangle 43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OTROS SIGNOS DEL ALCOHOLISMO </a:t>
            </a:r>
          </a:p>
        </p:txBody>
      </p:sp>
      <p:sp>
        <p:nvSpPr>
          <p:cNvPr id="67628" name="Line 44"/>
          <p:cNvSpPr>
            <a:spLocks noChangeShapeType="1"/>
          </p:cNvSpPr>
          <p:nvPr/>
        </p:nvSpPr>
        <p:spPr bwMode="auto">
          <a:xfrm>
            <a:off x="381000" y="1066800"/>
            <a:ext cx="83058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pic>
        <p:nvPicPr>
          <p:cNvPr id="67634" name="Picture 50" descr="Cuffs 1"/>
          <p:cNvPicPr>
            <a:picLocks noChangeAspect="1" noChangeArrowheads="1"/>
          </p:cNvPicPr>
          <p:nvPr/>
        </p:nvPicPr>
        <p:blipFill>
          <a:blip r:embed="rId3"/>
          <a:srcRect t="22499" b="16251"/>
          <a:stretch>
            <a:fillRect/>
          </a:stretch>
        </p:blipFill>
        <p:spPr bwMode="auto">
          <a:xfrm>
            <a:off x="5410200" y="1143000"/>
            <a:ext cx="3048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33" name="Picture 49"/>
          <p:cNvPicPr>
            <a:picLocks noChangeAspect="1" noChangeArrowheads="1"/>
          </p:cNvPicPr>
          <p:nvPr/>
        </p:nvPicPr>
        <p:blipFill>
          <a:blip r:embed="rId4"/>
          <a:srcRect b="13123"/>
          <a:stretch>
            <a:fillRect/>
          </a:stretch>
        </p:blipFill>
        <p:spPr bwMode="auto">
          <a:xfrm>
            <a:off x="6629400" y="4572000"/>
            <a:ext cx="23050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96" name="Text Box 55"/>
          <p:cNvSpPr txBox="1">
            <a:spLocks noChangeArrowheads="1"/>
          </p:cNvSpPr>
          <p:nvPr/>
        </p:nvSpPr>
        <p:spPr bwMode="auto">
          <a:xfrm>
            <a:off x="8458200" y="6324600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56</a:t>
            </a:r>
            <a:endParaRPr lang="en-US" b="0">
              <a:solidFill>
                <a:schemeClr val="tx1"/>
              </a:solidFill>
            </a:endParaRPr>
          </a:p>
        </p:txBody>
      </p:sp>
      <p:pic>
        <p:nvPicPr>
          <p:cNvPr id="67640" name="Picture 56"/>
          <p:cNvPicPr>
            <a:picLocks noChangeAspect="1" noChangeArrowheads="1"/>
          </p:cNvPicPr>
          <p:nvPr/>
        </p:nvPicPr>
        <p:blipFill>
          <a:blip r:embed="rId5"/>
          <a:srcRect b="8879"/>
          <a:stretch>
            <a:fillRect/>
          </a:stretch>
        </p:blipFill>
        <p:spPr bwMode="auto">
          <a:xfrm>
            <a:off x="6019800" y="2438400"/>
            <a:ext cx="2857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38" name="Picture 54"/>
          <p:cNvPicPr>
            <a:picLocks noChangeAspect="1" noChangeArrowheads="1"/>
          </p:cNvPicPr>
          <p:nvPr/>
        </p:nvPicPr>
        <p:blipFill>
          <a:blip r:embed="rId6"/>
          <a:srcRect b="5556"/>
          <a:stretch>
            <a:fillRect/>
          </a:stretch>
        </p:blipFill>
        <p:spPr bwMode="auto">
          <a:xfrm>
            <a:off x="6248400" y="1600200"/>
            <a:ext cx="23669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35" name="Picture 51" descr="Arrest 1"/>
          <p:cNvPicPr>
            <a:picLocks noChangeAspect="1" noChangeArrowheads="1"/>
          </p:cNvPicPr>
          <p:nvPr/>
        </p:nvPicPr>
        <p:blipFill>
          <a:blip r:embed="rId7"/>
          <a:srcRect t="21181" r="53259" b="57704"/>
          <a:stretch>
            <a:fillRect/>
          </a:stretch>
        </p:blipFill>
        <p:spPr bwMode="auto">
          <a:xfrm>
            <a:off x="6096000" y="2667000"/>
            <a:ext cx="28194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7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7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7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20" grpId="0" autoUpdateAnimBg="0"/>
      <p:bldP spid="67621" grpId="0" autoUpdateAnimBg="0"/>
      <p:bldP spid="67622" grpId="0" autoUpdateAnimBg="0"/>
      <p:bldP spid="67623" grpId="0" autoUpdateAnimBg="0"/>
      <p:bldP spid="67624" grpId="0" autoUpdateAnimBg="0"/>
      <p:bldP spid="67625" grpId="0" autoUpdateAnimBg="0"/>
      <p:bldP spid="6762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1" name="Object 2"/>
          <p:cNvGraphicFramePr>
            <a:graphicFrameLocks noChangeAspect="1"/>
          </p:cNvGraphicFramePr>
          <p:nvPr/>
        </p:nvGraphicFramePr>
        <p:xfrm>
          <a:off x="2209800" y="1752600"/>
          <a:ext cx="64389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Bitmap Image" r:id="rId4" imgW="5952381" imgH="3820058" progId="PBrush">
                  <p:embed/>
                </p:oleObj>
              </mc:Choice>
              <mc:Fallback>
                <p:oleObj name="Bitmap Image" r:id="rId4" imgW="5952381" imgH="382005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245"/>
                      <a:stretch>
                        <a:fillRect/>
                      </a:stretch>
                    </p:blipFill>
                    <p:spPr bwMode="auto">
                      <a:xfrm>
                        <a:off x="2209800" y="1752600"/>
                        <a:ext cx="6438900" cy="403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381000"/>
            <a:ext cx="6172200" cy="9144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0" dirty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MUERTES DE TRÁFICO RELACIONADAS AL ALCOHOL</a:t>
            </a:r>
            <a:r>
              <a:rPr lang="en-US" sz="3600" b="0" dirty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  2017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038600" y="29718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0" dirty="0">
                <a:solidFill>
                  <a:schemeClr val="tx1"/>
                </a:solidFill>
                <a:latin typeface="Arial Black" pitchFamily="34" charset="0"/>
              </a:rPr>
              <a:t>29%</a:t>
            </a:r>
            <a:endParaRPr lang="en-US" sz="4000" b="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572000" y="44958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schemeClr val="tx1"/>
                </a:solidFill>
                <a:latin typeface="Arial Black" pitchFamily="34" charset="0"/>
              </a:rPr>
              <a:t>28%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33400" y="4876800"/>
            <a:ext cx="3581400" cy="176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400" b="0" dirty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TENDENCIA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400" b="0" dirty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2009-2017</a:t>
            </a:r>
            <a:endParaRPr lang="en-US" sz="2600" b="0" dirty="0">
              <a:solidFill>
                <a:srgbClr val="000099"/>
              </a:solidFill>
              <a:latin typeface="Arial Black" pitchFamily="34" charset="0"/>
              <a:ea typeface="Times New Roman" pitchFamily="18" charset="0"/>
              <a:cs typeface="Arial Black" pitchFamily="34" charset="0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600" dirty="0">
                <a:solidFill>
                  <a:srgbClr val="000099"/>
                </a:solidFill>
                <a:ea typeface="Times New Roman" pitchFamily="18" charset="0"/>
                <a:cs typeface="Arial Black" pitchFamily="34" charset="0"/>
              </a:rPr>
              <a:t>US – </a:t>
            </a:r>
            <a:r>
              <a:rPr lang="en-US" sz="2600" dirty="0" err="1">
                <a:solidFill>
                  <a:srgbClr val="000099"/>
                </a:solidFill>
                <a:ea typeface="Times New Roman" pitchFamily="18" charset="0"/>
                <a:cs typeface="Arial Black" pitchFamily="34" charset="0"/>
              </a:rPr>
              <a:t>Bajó</a:t>
            </a:r>
            <a:r>
              <a:rPr lang="en-US" sz="2600" dirty="0">
                <a:solidFill>
                  <a:srgbClr val="000099"/>
                </a:solidFill>
                <a:ea typeface="Times New Roman" pitchFamily="18" charset="0"/>
                <a:cs typeface="Arial Black" pitchFamily="34" charset="0"/>
              </a:rPr>
              <a:t> 9%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600" dirty="0">
                <a:solidFill>
                  <a:srgbClr val="000099"/>
                </a:solidFill>
                <a:ea typeface="Times New Roman" pitchFamily="18" charset="0"/>
                <a:cs typeface="Arial Black" pitchFamily="34" charset="0"/>
              </a:rPr>
              <a:t>Texas  - </a:t>
            </a:r>
            <a:r>
              <a:rPr lang="en-US" sz="2600" dirty="0" err="1">
                <a:solidFill>
                  <a:srgbClr val="000099"/>
                </a:solidFill>
                <a:ea typeface="Times New Roman" pitchFamily="18" charset="0"/>
                <a:cs typeface="Arial Black" pitchFamily="34" charset="0"/>
              </a:rPr>
              <a:t>Bajó</a:t>
            </a:r>
            <a:r>
              <a:rPr lang="en-US" sz="2600" dirty="0">
                <a:solidFill>
                  <a:srgbClr val="000099"/>
                </a:solidFill>
                <a:ea typeface="Times New Roman" pitchFamily="18" charset="0"/>
                <a:cs typeface="Arial Black" pitchFamily="34" charset="0"/>
              </a:rPr>
              <a:t>  19%</a:t>
            </a:r>
          </a:p>
        </p:txBody>
      </p:sp>
      <p:pic>
        <p:nvPicPr>
          <p:cNvPr id="1031" name="Picture 15" descr="Crash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5146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5" name="Line 17"/>
          <p:cNvSpPr>
            <a:spLocks noChangeShapeType="1"/>
          </p:cNvSpPr>
          <p:nvPr/>
        </p:nvSpPr>
        <p:spPr bwMode="auto">
          <a:xfrm flipV="1">
            <a:off x="2514600" y="0"/>
            <a:ext cx="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34" name="Text Box 20"/>
          <p:cNvSpPr txBox="1">
            <a:spLocks noChangeArrowheads="1"/>
          </p:cNvSpPr>
          <p:nvPr/>
        </p:nvSpPr>
        <p:spPr bwMode="auto">
          <a:xfrm>
            <a:off x="8458200" y="6248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6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  <p:bldP spid="12293" grpId="0" autoUpdateAnimBg="0"/>
      <p:bldP spid="12294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41" descr="Beer 8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6781800" cy="12192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>
                <a:solidFill>
                  <a:schemeClr val="tx1"/>
                </a:solidFill>
                <a:latin typeface="Arial Black" pitchFamily="34" charset="0"/>
              </a:rPr>
              <a:t>PERFIL NUMÉRICO</a:t>
            </a:r>
            <a:r>
              <a:rPr lang="en-US" sz="3600">
                <a:latin typeface="Arial Black" pitchFamily="34" charset="0"/>
              </a:rPr>
              <a:t> </a:t>
            </a:r>
            <a:r>
              <a:rPr lang="en-US" sz="3600" b="0">
                <a:solidFill>
                  <a:schemeClr val="tx1"/>
                </a:solidFill>
                <a:latin typeface="Arial Black" pitchFamily="34" charset="0"/>
              </a:rPr>
              <a:t> DEL BEBER (NDP)</a:t>
            </a:r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762000" y="1600200"/>
            <a:ext cx="7620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46436" name="Text Box 34"/>
          <p:cNvSpPr txBox="1">
            <a:spLocks noChangeArrowheads="1"/>
          </p:cNvSpPr>
          <p:nvPr/>
        </p:nvSpPr>
        <p:spPr bwMode="auto">
          <a:xfrm>
            <a:off x="8534400" y="6157913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57</a:t>
            </a:r>
            <a:endParaRPr lang="en-US" b="0">
              <a:solidFill>
                <a:schemeClr val="tx1"/>
              </a:solidFill>
            </a:endParaRP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838200" y="2286000"/>
            <a:ext cx="7391400" cy="838200"/>
            <a:chOff x="432" y="1776"/>
            <a:chExt cx="4656" cy="528"/>
          </a:xfrm>
        </p:grpSpPr>
        <p:sp>
          <p:nvSpPr>
            <p:cNvPr id="146459" name="Rectangle 45"/>
            <p:cNvSpPr>
              <a:spLocks noChangeArrowheads="1"/>
            </p:cNvSpPr>
            <p:nvPr/>
          </p:nvSpPr>
          <p:spPr bwMode="auto">
            <a:xfrm>
              <a:off x="1776" y="1776"/>
              <a:ext cx="3312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46460" name="Rectangle 42"/>
            <p:cNvSpPr>
              <a:spLocks noChangeArrowheads="1"/>
            </p:cNvSpPr>
            <p:nvPr/>
          </p:nvSpPr>
          <p:spPr bwMode="auto">
            <a:xfrm>
              <a:off x="432" y="1776"/>
              <a:ext cx="1344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46461" name="Text Box 10"/>
            <p:cNvSpPr txBox="1">
              <a:spLocks noChangeArrowheads="1"/>
            </p:cNvSpPr>
            <p:nvPr/>
          </p:nvSpPr>
          <p:spPr bwMode="auto">
            <a:xfrm>
              <a:off x="528" y="1872"/>
              <a:ext cx="11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0">
                  <a:solidFill>
                    <a:srgbClr val="CC0000"/>
                  </a:solidFill>
                  <a:latin typeface="Arial Black" pitchFamily="34" charset="0"/>
                </a:rPr>
                <a:t>Resultado</a:t>
              </a:r>
              <a:endParaRPr lang="en-US" sz="2000">
                <a:solidFill>
                  <a:srgbClr val="CC0000"/>
                </a:solidFill>
              </a:endParaRPr>
            </a:p>
          </p:txBody>
        </p:sp>
        <p:sp>
          <p:nvSpPr>
            <p:cNvPr id="146462" name="Text Box 50"/>
            <p:cNvSpPr txBox="1">
              <a:spLocks noChangeArrowheads="1"/>
            </p:cNvSpPr>
            <p:nvPr/>
          </p:nvSpPr>
          <p:spPr bwMode="auto">
            <a:xfrm>
              <a:off x="2496" y="1872"/>
              <a:ext cx="18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>
                  <a:solidFill>
                    <a:srgbClr val="CC0000"/>
                  </a:solidFill>
                  <a:latin typeface="Arial Black" pitchFamily="34" charset="0"/>
                </a:rPr>
                <a:t>INDICACION </a:t>
              </a:r>
              <a:endParaRPr lang="en-US" sz="4000">
                <a:solidFill>
                  <a:srgbClr val="CC0000"/>
                </a:solidFill>
              </a:endParaRP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838200" y="3124200"/>
            <a:ext cx="7391400" cy="838200"/>
            <a:chOff x="432" y="2304"/>
            <a:chExt cx="4656" cy="528"/>
          </a:xfrm>
        </p:grpSpPr>
        <p:grpSp>
          <p:nvGrpSpPr>
            <p:cNvPr id="146455" name="Group 65"/>
            <p:cNvGrpSpPr>
              <a:grpSpLocks/>
            </p:cNvGrpSpPr>
            <p:nvPr/>
          </p:nvGrpSpPr>
          <p:grpSpPr bwMode="auto">
            <a:xfrm>
              <a:off x="432" y="2304"/>
              <a:ext cx="4656" cy="528"/>
              <a:chOff x="432" y="2304"/>
              <a:chExt cx="4656" cy="528"/>
            </a:xfrm>
          </p:grpSpPr>
          <p:sp>
            <p:nvSpPr>
              <p:cNvPr id="146457" name="Rectangle 46"/>
              <p:cNvSpPr>
                <a:spLocks noChangeArrowheads="1"/>
              </p:cNvSpPr>
              <p:nvPr/>
            </p:nvSpPr>
            <p:spPr bwMode="auto">
              <a:xfrm>
                <a:off x="1776" y="2304"/>
                <a:ext cx="3312" cy="5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6458" name="Rectangle 43"/>
              <p:cNvSpPr>
                <a:spLocks noChangeArrowheads="1"/>
              </p:cNvSpPr>
              <p:nvPr/>
            </p:nvSpPr>
            <p:spPr bwMode="auto">
              <a:xfrm>
                <a:off x="432" y="2304"/>
                <a:ext cx="1344" cy="5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46456" name="Text Box 59"/>
            <p:cNvSpPr txBox="1">
              <a:spLocks noChangeArrowheads="1"/>
            </p:cNvSpPr>
            <p:nvPr/>
          </p:nvSpPr>
          <p:spPr bwMode="auto">
            <a:xfrm>
              <a:off x="576" y="2391"/>
              <a:ext cx="6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762000" y="3962400"/>
            <a:ext cx="7467600" cy="838200"/>
            <a:chOff x="384" y="2832"/>
            <a:chExt cx="4704" cy="528"/>
          </a:xfrm>
        </p:grpSpPr>
        <p:grpSp>
          <p:nvGrpSpPr>
            <p:cNvPr id="146451" name="Group 66"/>
            <p:cNvGrpSpPr>
              <a:grpSpLocks/>
            </p:cNvGrpSpPr>
            <p:nvPr/>
          </p:nvGrpSpPr>
          <p:grpSpPr bwMode="auto">
            <a:xfrm>
              <a:off x="432" y="2832"/>
              <a:ext cx="4656" cy="528"/>
              <a:chOff x="432" y="2832"/>
              <a:chExt cx="4656" cy="528"/>
            </a:xfrm>
          </p:grpSpPr>
          <p:sp>
            <p:nvSpPr>
              <p:cNvPr id="146453" name="Rectangle 47"/>
              <p:cNvSpPr>
                <a:spLocks noChangeArrowheads="1"/>
              </p:cNvSpPr>
              <p:nvPr/>
            </p:nvSpPr>
            <p:spPr bwMode="auto">
              <a:xfrm>
                <a:off x="1776" y="2832"/>
                <a:ext cx="3312" cy="5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6454" name="Rectangle 44"/>
              <p:cNvSpPr>
                <a:spLocks noChangeArrowheads="1"/>
              </p:cNvSpPr>
              <p:nvPr/>
            </p:nvSpPr>
            <p:spPr bwMode="auto">
              <a:xfrm>
                <a:off x="432" y="2832"/>
                <a:ext cx="1344" cy="5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46452" name="Text Box 60"/>
            <p:cNvSpPr txBox="1">
              <a:spLocks noChangeArrowheads="1"/>
            </p:cNvSpPr>
            <p:nvPr/>
          </p:nvSpPr>
          <p:spPr bwMode="auto">
            <a:xfrm>
              <a:off x="384" y="2899"/>
              <a:ext cx="110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>
                  <a:solidFill>
                    <a:schemeClr val="tx1"/>
                  </a:solidFill>
                </a:rPr>
                <a:t>2 - 5</a:t>
              </a: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762000" y="4800600"/>
            <a:ext cx="7467600" cy="838200"/>
            <a:chOff x="384" y="3360"/>
            <a:chExt cx="4704" cy="528"/>
          </a:xfrm>
        </p:grpSpPr>
        <p:grpSp>
          <p:nvGrpSpPr>
            <p:cNvPr id="146447" name="Group 67"/>
            <p:cNvGrpSpPr>
              <a:grpSpLocks/>
            </p:cNvGrpSpPr>
            <p:nvPr/>
          </p:nvGrpSpPr>
          <p:grpSpPr bwMode="auto">
            <a:xfrm>
              <a:off x="432" y="3360"/>
              <a:ext cx="4656" cy="528"/>
              <a:chOff x="432" y="3360"/>
              <a:chExt cx="4656" cy="528"/>
            </a:xfrm>
          </p:grpSpPr>
          <p:sp>
            <p:nvSpPr>
              <p:cNvPr id="146449" name="Rectangle 62"/>
              <p:cNvSpPr>
                <a:spLocks noChangeArrowheads="1"/>
              </p:cNvSpPr>
              <p:nvPr/>
            </p:nvSpPr>
            <p:spPr bwMode="auto">
              <a:xfrm>
                <a:off x="1776" y="3360"/>
                <a:ext cx="3312" cy="5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6450" name="Rectangle 63"/>
              <p:cNvSpPr>
                <a:spLocks noChangeArrowheads="1"/>
              </p:cNvSpPr>
              <p:nvPr/>
            </p:nvSpPr>
            <p:spPr bwMode="auto">
              <a:xfrm>
                <a:off x="432" y="3360"/>
                <a:ext cx="1344" cy="5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46448" name="Text Box 61"/>
            <p:cNvSpPr txBox="1">
              <a:spLocks noChangeArrowheads="1"/>
            </p:cNvSpPr>
            <p:nvPr/>
          </p:nvSpPr>
          <p:spPr bwMode="auto">
            <a:xfrm>
              <a:off x="384" y="3427"/>
              <a:ext cx="110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>
                  <a:solidFill>
                    <a:schemeClr val="tx1"/>
                  </a:solidFill>
                </a:rPr>
                <a:t>6 - 7</a:t>
              </a:r>
            </a:p>
          </p:txBody>
        </p:sp>
      </p:grpSp>
      <p:sp>
        <p:nvSpPr>
          <p:cNvPr id="68656" name="Line 48"/>
          <p:cNvSpPr>
            <a:spLocks noChangeShapeType="1"/>
          </p:cNvSpPr>
          <p:nvPr/>
        </p:nvSpPr>
        <p:spPr bwMode="auto">
          <a:xfrm>
            <a:off x="2438400" y="4419600"/>
            <a:ext cx="13716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59" name="Line 51"/>
          <p:cNvSpPr>
            <a:spLocks noChangeShapeType="1"/>
          </p:cNvSpPr>
          <p:nvPr/>
        </p:nvSpPr>
        <p:spPr bwMode="auto">
          <a:xfrm>
            <a:off x="2438400" y="5257800"/>
            <a:ext cx="13716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60" name="Line 52"/>
          <p:cNvSpPr>
            <a:spLocks noChangeShapeType="1"/>
          </p:cNvSpPr>
          <p:nvPr/>
        </p:nvSpPr>
        <p:spPr bwMode="auto">
          <a:xfrm>
            <a:off x="2438400" y="3581400"/>
            <a:ext cx="13716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64" name="Text Box 56"/>
          <p:cNvSpPr txBox="1">
            <a:spLocks noChangeArrowheads="1"/>
          </p:cNvSpPr>
          <p:nvPr/>
        </p:nvSpPr>
        <p:spPr bwMode="auto">
          <a:xfrm>
            <a:off x="3886200" y="3276600"/>
            <a:ext cx="396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006600"/>
                </a:solidFill>
              </a:rPr>
              <a:t>Ningún Problema</a:t>
            </a:r>
          </a:p>
        </p:txBody>
      </p:sp>
      <p:sp>
        <p:nvSpPr>
          <p:cNvPr id="68665" name="Text Box 57"/>
          <p:cNvSpPr txBox="1">
            <a:spLocks noChangeArrowheads="1"/>
          </p:cNvSpPr>
          <p:nvPr/>
        </p:nvSpPr>
        <p:spPr bwMode="auto">
          <a:xfrm>
            <a:off x="3886200" y="4100513"/>
            <a:ext cx="4038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FF9900"/>
                </a:solidFill>
              </a:rPr>
              <a:t>Problema Potencial</a:t>
            </a:r>
            <a:endParaRPr lang="en-US" sz="2400">
              <a:solidFill>
                <a:srgbClr val="FF9900"/>
              </a:solidFill>
            </a:endParaRPr>
          </a:p>
        </p:txBody>
      </p:sp>
      <p:sp>
        <p:nvSpPr>
          <p:cNvPr id="68666" name="Text Box 58"/>
          <p:cNvSpPr txBox="1">
            <a:spLocks noChangeArrowheads="1"/>
          </p:cNvSpPr>
          <p:nvPr/>
        </p:nvSpPr>
        <p:spPr bwMode="auto">
          <a:xfrm>
            <a:off x="3886200" y="4906963"/>
            <a:ext cx="3886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Problema Evidente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6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6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6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6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6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6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56" grpId="0" animBg="1"/>
      <p:bldP spid="68659" grpId="0" animBg="1"/>
      <p:bldP spid="68660" grpId="0" animBg="1"/>
      <p:bldP spid="68664" grpId="0" autoUpdateAnimBg="0"/>
      <p:bldP spid="68665" grpId="0" autoUpdateAnimBg="0"/>
      <p:bldP spid="68666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ext Box 7"/>
          <p:cNvSpPr txBox="1">
            <a:spLocks noChangeArrowheads="1"/>
          </p:cNvSpPr>
          <p:nvPr/>
        </p:nvSpPr>
        <p:spPr bwMode="auto">
          <a:xfrm>
            <a:off x="8534400" y="6157913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>
    <p:pull dir="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50000">
              <a:srgbClr val="CCFFCC"/>
            </a:gs>
            <a:gs pos="100000">
              <a:srgbClr val="99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51" name="Picture 119" descr="Boy 3"/>
          <p:cNvPicPr>
            <a:picLocks noChangeAspect="1" noChangeArrowheads="1"/>
          </p:cNvPicPr>
          <p:nvPr/>
        </p:nvPicPr>
        <p:blipFill>
          <a:blip r:embed="rId3"/>
          <a:srcRect l="21622" t="38371" r="42703" b="16513"/>
          <a:stretch>
            <a:fillRect/>
          </a:stretch>
        </p:blipFill>
        <p:spPr bwMode="auto">
          <a:xfrm>
            <a:off x="914400" y="3810000"/>
            <a:ext cx="7667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0531" name="Group 1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50546" name="Freeform 95"/>
            <p:cNvSpPr>
              <a:spLocks/>
            </p:cNvSpPr>
            <p:nvPr/>
          </p:nvSpPr>
          <p:spPr bwMode="auto">
            <a:xfrm>
              <a:off x="0" y="0"/>
              <a:ext cx="5760" cy="4320"/>
            </a:xfrm>
            <a:custGeom>
              <a:avLst/>
              <a:gdLst>
                <a:gd name="T0" fmla="*/ 6261 w 5712"/>
                <a:gd name="T1" fmla="*/ 0 h 4272"/>
                <a:gd name="T2" fmla="*/ 0 w 5712"/>
                <a:gd name="T3" fmla="*/ 4606 h 4272"/>
                <a:gd name="T4" fmla="*/ 0 w 5712"/>
                <a:gd name="T5" fmla="*/ 4940 h 4272"/>
                <a:gd name="T6" fmla="*/ 3050 w 5712"/>
                <a:gd name="T7" fmla="*/ 4940 h 4272"/>
                <a:gd name="T8" fmla="*/ 6368 w 5712"/>
                <a:gd name="T9" fmla="*/ 2664 h 4272"/>
                <a:gd name="T10" fmla="*/ 6368 w 5712"/>
                <a:gd name="T11" fmla="*/ 0 h 4272"/>
                <a:gd name="T12" fmla="*/ 6261 w 5712"/>
                <a:gd name="T13" fmla="*/ 0 h 4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12"/>
                <a:gd name="T22" fmla="*/ 0 h 4272"/>
                <a:gd name="T23" fmla="*/ 5712 w 5712"/>
                <a:gd name="T24" fmla="*/ 4272 h 42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12" h="4272">
                  <a:moveTo>
                    <a:pt x="5616" y="0"/>
                  </a:moveTo>
                  <a:lnTo>
                    <a:pt x="0" y="3984"/>
                  </a:lnTo>
                  <a:lnTo>
                    <a:pt x="0" y="4272"/>
                  </a:lnTo>
                  <a:lnTo>
                    <a:pt x="2736" y="4272"/>
                  </a:lnTo>
                  <a:lnTo>
                    <a:pt x="5712" y="2304"/>
                  </a:lnTo>
                  <a:lnTo>
                    <a:pt x="5712" y="0"/>
                  </a:lnTo>
                  <a:lnTo>
                    <a:pt x="56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7" name="Line 97"/>
            <p:cNvSpPr>
              <a:spLocks noChangeShapeType="1"/>
            </p:cNvSpPr>
            <p:nvPr/>
          </p:nvSpPr>
          <p:spPr bwMode="auto">
            <a:xfrm flipH="1">
              <a:off x="1104" y="1104"/>
              <a:ext cx="4656" cy="321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732" name="Rectangle 100"/>
          <p:cNvSpPr>
            <a:spLocks noChangeArrowheads="1"/>
          </p:cNvSpPr>
          <p:nvPr/>
        </p:nvSpPr>
        <p:spPr bwMode="auto">
          <a:xfrm>
            <a:off x="609600" y="3048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FACTORES DEL ACCIDENTE </a:t>
            </a:r>
          </a:p>
        </p:txBody>
      </p:sp>
      <p:sp>
        <p:nvSpPr>
          <p:cNvPr id="69733" name="Text Box 101"/>
          <p:cNvSpPr txBox="1">
            <a:spLocks noChangeArrowheads="1"/>
          </p:cNvSpPr>
          <p:nvPr/>
        </p:nvSpPr>
        <p:spPr bwMode="auto">
          <a:xfrm>
            <a:off x="228600" y="1143000"/>
            <a:ext cx="228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 b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La hora del día</a:t>
            </a:r>
          </a:p>
        </p:txBody>
      </p:sp>
      <p:sp>
        <p:nvSpPr>
          <p:cNvPr id="69735" name="Text Box 103"/>
          <p:cNvSpPr txBox="1">
            <a:spLocks noChangeArrowheads="1"/>
          </p:cNvSpPr>
          <p:nvPr/>
        </p:nvSpPr>
        <p:spPr bwMode="auto">
          <a:xfrm>
            <a:off x="2133600" y="1706563"/>
            <a:ext cx="4038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 b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El beber de la mujer </a:t>
            </a:r>
          </a:p>
        </p:txBody>
      </p:sp>
      <p:sp>
        <p:nvSpPr>
          <p:cNvPr id="69738" name="Line 106"/>
          <p:cNvSpPr>
            <a:spLocks noChangeShapeType="1"/>
          </p:cNvSpPr>
          <p:nvPr/>
        </p:nvSpPr>
        <p:spPr bwMode="auto">
          <a:xfrm>
            <a:off x="990600" y="914400"/>
            <a:ext cx="678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9739" name="Text Box 107"/>
          <p:cNvSpPr txBox="1">
            <a:spLocks noChangeArrowheads="1"/>
          </p:cNvSpPr>
          <p:nvPr/>
        </p:nvSpPr>
        <p:spPr bwMode="auto">
          <a:xfrm>
            <a:off x="6096000" y="579120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 b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Ningún cinturón</a:t>
            </a:r>
          </a:p>
        </p:txBody>
      </p:sp>
      <p:pic>
        <p:nvPicPr>
          <p:cNvPr id="69744" name="Picture 112" descr="Ball 5"/>
          <p:cNvPicPr>
            <a:picLocks noChangeAspect="1" noChangeArrowheads="1"/>
          </p:cNvPicPr>
          <p:nvPr/>
        </p:nvPicPr>
        <p:blipFill>
          <a:blip r:embed="rId4"/>
          <a:srcRect l="47375" t="7816" r="38596" b="82414"/>
          <a:stretch>
            <a:fillRect/>
          </a:stretch>
        </p:blipFill>
        <p:spPr bwMode="auto">
          <a:xfrm>
            <a:off x="3657600" y="5638800"/>
            <a:ext cx="287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4"/>
          <p:cNvGrpSpPr>
            <a:grpSpLocks/>
          </p:cNvGrpSpPr>
          <p:nvPr/>
        </p:nvGrpSpPr>
        <p:grpSpPr bwMode="auto">
          <a:xfrm rot="167052">
            <a:off x="1752600" y="4800600"/>
            <a:ext cx="1600200" cy="1143000"/>
            <a:chOff x="1344" y="3072"/>
            <a:chExt cx="1008" cy="720"/>
          </a:xfrm>
        </p:grpSpPr>
        <p:sp>
          <p:nvSpPr>
            <p:cNvPr id="150544" name="Arc 110"/>
            <p:cNvSpPr>
              <a:spLocks/>
            </p:cNvSpPr>
            <p:nvPr/>
          </p:nvSpPr>
          <p:spPr bwMode="auto">
            <a:xfrm rot="2094989" flipH="1">
              <a:off x="1824" y="3360"/>
              <a:ext cx="528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 type="stealth" w="lg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5" name="Arc 113"/>
            <p:cNvSpPr>
              <a:spLocks/>
            </p:cNvSpPr>
            <p:nvPr/>
          </p:nvSpPr>
          <p:spPr bwMode="auto">
            <a:xfrm rot="16631957" flipV="1">
              <a:off x="1296" y="3120"/>
              <a:ext cx="528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753" name="Text Box 121"/>
          <p:cNvSpPr txBox="1">
            <a:spLocks noChangeArrowheads="1"/>
          </p:cNvSpPr>
          <p:nvPr/>
        </p:nvSpPr>
        <p:spPr bwMode="auto">
          <a:xfrm>
            <a:off x="2667000" y="4267200"/>
            <a:ext cx="5638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0">
                <a:solidFill>
                  <a:srgbClr val="FFFFFF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EL BEBER DEL CONDUCTOR</a:t>
            </a:r>
            <a:r>
              <a:rPr lang="en-US" sz="3200" b="0">
                <a:solidFill>
                  <a:srgbClr val="FFFFFF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 </a:t>
            </a:r>
          </a:p>
        </p:txBody>
      </p:sp>
      <p:sp>
        <p:nvSpPr>
          <p:cNvPr id="69734" name="Text Box 102"/>
          <p:cNvSpPr txBox="1">
            <a:spLocks noChangeArrowheads="1"/>
          </p:cNvSpPr>
          <p:nvPr/>
        </p:nvSpPr>
        <p:spPr bwMode="auto">
          <a:xfrm>
            <a:off x="-76200" y="3078163"/>
            <a:ext cx="3810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 b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Inatención del niño 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4648200" y="3200400"/>
            <a:ext cx="3733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 b="0">
                <a:solidFill>
                  <a:srgbClr val="FFFFFF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Atención a la novia </a:t>
            </a:r>
          </a:p>
        </p:txBody>
      </p:sp>
      <p:sp>
        <p:nvSpPr>
          <p:cNvPr id="150542" name="Text Box 124"/>
          <p:cNvSpPr txBox="1">
            <a:spLocks noChangeArrowheads="1"/>
          </p:cNvSpPr>
          <p:nvPr/>
        </p:nvSpPr>
        <p:spPr bwMode="auto">
          <a:xfrm>
            <a:off x="8534400" y="6157913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58</a:t>
            </a:r>
            <a:endParaRPr lang="en-US" b="0">
              <a:solidFill>
                <a:schemeClr val="tx1"/>
              </a:solidFill>
            </a:endParaRPr>
          </a:p>
        </p:txBody>
      </p:sp>
      <p:pic>
        <p:nvPicPr>
          <p:cNvPr id="69761" name="Picture 129" descr="Car 10"/>
          <p:cNvPicPr>
            <a:picLocks noChangeAspect="1" noChangeArrowheads="1"/>
          </p:cNvPicPr>
          <p:nvPr/>
        </p:nvPicPr>
        <p:blipFill>
          <a:blip r:embed="rId5"/>
          <a:srcRect l="10423" r="10423" b="17596"/>
          <a:stretch>
            <a:fillRect/>
          </a:stretch>
        </p:blipFill>
        <p:spPr bwMode="auto">
          <a:xfrm>
            <a:off x="6524625" y="609600"/>
            <a:ext cx="23145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" fill="hold"/>
                                        <p:tgtEl>
                                          <p:spTgt spid="69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" fill="hold"/>
                                        <p:tgtEl>
                                          <p:spTgt spid="69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" fill="hold"/>
                                        <p:tgtEl>
                                          <p:spTgt spid="69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" fill="hold"/>
                                        <p:tgtEl>
                                          <p:spTgt spid="69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" fill="hold"/>
                                        <p:tgtEl>
                                          <p:spTgt spid="69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" fill="hold"/>
                                        <p:tgtEl>
                                          <p:spTgt spid="69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" fill="hold"/>
                                        <p:tgtEl>
                                          <p:spTgt spid="69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" fill="hold"/>
                                        <p:tgtEl>
                                          <p:spTgt spid="69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" fill="hold"/>
                                        <p:tgtEl>
                                          <p:spTgt spid="69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" fill="hold"/>
                                        <p:tgtEl>
                                          <p:spTgt spid="69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3" grpId="0" autoUpdateAnimBg="0"/>
      <p:bldP spid="69735" grpId="0" autoUpdateAnimBg="0"/>
      <p:bldP spid="69739" grpId="0" autoUpdateAnimBg="0"/>
      <p:bldP spid="69753" grpId="0" autoUpdateAnimBg="0"/>
      <p:bldP spid="69734" grpId="0" autoUpdateAnimBg="0"/>
      <p:bldP spid="69643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15" descr="Compass"/>
          <p:cNvPicPr>
            <a:picLocks noChangeAspect="1" noChangeArrowheads="1"/>
          </p:cNvPicPr>
          <p:nvPr/>
        </p:nvPicPr>
        <p:blipFill>
          <a:blip r:embed="rId3">
            <a:lum bright="82000" contrast="-70000"/>
          </a:blip>
          <a:srcRect l="138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6096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>
                <a:solidFill>
                  <a:srgbClr val="000099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ACCIÓN PERSONAL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295400"/>
            <a:ext cx="5410200" cy="4953000"/>
          </a:xfrm>
        </p:spPr>
        <p:txBody>
          <a:bodyPr/>
          <a:lstStyle/>
          <a:p>
            <a:pPr marL="346075" indent="-346075">
              <a:lnSpc>
                <a:spcPct val="150000"/>
              </a:lnSpc>
              <a:buFont typeface="Wingdings" pitchFamily="2" charset="2"/>
              <a:buNone/>
            </a:pPr>
            <a:r>
              <a:rPr lang="en-US" sz="2600" b="0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Regule el Beber </a:t>
            </a:r>
          </a:p>
          <a:p>
            <a:pPr marL="346075" indent="-346075">
              <a:lnSpc>
                <a:spcPct val="70000"/>
              </a:lnSpc>
              <a:buSzPct val="60000"/>
              <a:buFont typeface="Wingdings 2" pitchFamily="18" charset="2"/>
              <a:buChar char="ê"/>
            </a:pPr>
            <a:r>
              <a:rPr lang="en-US" sz="2100" b="0" i="1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No beber </a:t>
            </a:r>
          </a:p>
          <a:p>
            <a:pPr marL="346075" indent="-346075">
              <a:lnSpc>
                <a:spcPct val="70000"/>
              </a:lnSpc>
              <a:buSzPct val="60000"/>
              <a:buFont typeface="Wingdings 2" pitchFamily="18" charset="2"/>
              <a:buChar char="ê"/>
            </a:pPr>
            <a:r>
              <a:rPr lang="en-US" sz="2100" b="0" i="1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Separar del conducir </a:t>
            </a:r>
          </a:p>
          <a:p>
            <a:pPr marL="346075" indent="-346075">
              <a:lnSpc>
                <a:spcPct val="70000"/>
              </a:lnSpc>
              <a:buSzPct val="60000"/>
              <a:buFont typeface="Wingdings 2" pitchFamily="18" charset="2"/>
              <a:buChar char="ê"/>
            </a:pPr>
            <a:r>
              <a:rPr lang="en-US" sz="2100" b="0" i="1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Controlar y monitorear la cantidad </a:t>
            </a:r>
            <a:r>
              <a:rPr lang="en-US" sz="2100" b="0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 </a:t>
            </a:r>
          </a:p>
          <a:p>
            <a:pPr marL="346075" indent="-346075">
              <a:lnSpc>
                <a:spcPct val="150000"/>
              </a:lnSpc>
              <a:buFont typeface="Wingdings" pitchFamily="2" charset="2"/>
              <a:buNone/>
            </a:pPr>
            <a:r>
              <a:rPr lang="en-US" sz="2600" b="0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Mejorar Las Relaciones </a:t>
            </a:r>
          </a:p>
          <a:p>
            <a:pPr marL="346075" indent="-346075">
              <a:lnSpc>
                <a:spcPct val="150000"/>
              </a:lnSpc>
              <a:buFont typeface="Wingdings" pitchFamily="2" charset="2"/>
              <a:buNone/>
            </a:pPr>
            <a:r>
              <a:rPr lang="en-US" sz="2600" b="0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Utilizar Transporte Público </a:t>
            </a:r>
          </a:p>
          <a:p>
            <a:pPr marL="346075" indent="-346075">
              <a:lnSpc>
                <a:spcPct val="150000"/>
              </a:lnSpc>
              <a:buFont typeface="Wingdings" pitchFamily="2" charset="2"/>
              <a:buNone/>
            </a:pPr>
            <a:r>
              <a:rPr lang="en-US" sz="2600" b="0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Evitar Situaciones de riesgo</a:t>
            </a:r>
          </a:p>
          <a:p>
            <a:pPr marL="346075" indent="-346075">
              <a:lnSpc>
                <a:spcPct val="150000"/>
              </a:lnSpc>
              <a:buFont typeface="Wingdings" pitchFamily="2" charset="2"/>
              <a:buNone/>
            </a:pPr>
            <a:r>
              <a:rPr lang="en-US" sz="2600" b="0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Substituir Otras Actividades </a:t>
            </a: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838200" y="1143000"/>
            <a:ext cx="7467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52581" name="Text Box 22"/>
          <p:cNvSpPr txBox="1">
            <a:spLocks noChangeArrowheads="1"/>
          </p:cNvSpPr>
          <p:nvPr/>
        </p:nvSpPr>
        <p:spPr bwMode="auto">
          <a:xfrm>
            <a:off x="8534400" y="6157913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59</a:t>
            </a:r>
            <a:endParaRPr lang="en-US" b="0">
              <a:solidFill>
                <a:schemeClr val="tx1"/>
              </a:solidFill>
            </a:endParaRPr>
          </a:p>
        </p:txBody>
      </p:sp>
      <p:pic>
        <p:nvPicPr>
          <p:cNvPr id="152582" name="Picture 34" descr="A A A A a You can't 3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 b="7246"/>
          <a:stretch>
            <a:fillRect/>
          </a:stretch>
        </p:blipFill>
        <p:spPr bwMode="auto">
          <a:xfrm>
            <a:off x="0" y="1295400"/>
            <a:ext cx="3581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5" name="Picture 10" descr="Bluebonnet 1"/>
          <p:cNvPicPr>
            <a:picLocks noChangeAspect="1" noChangeArrowheads="1"/>
          </p:cNvPicPr>
          <p:nvPr/>
        </p:nvPicPr>
        <p:blipFill>
          <a:blip r:embed="rId3">
            <a:lum bright="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r>
              <a:rPr lang="en-US" sz="3600" dirty="0" err="1">
                <a:solidFill>
                  <a:srgbClr val="000099"/>
                </a:solidFill>
                <a:cs typeface="Times New Roman" pitchFamily="18" charset="0"/>
              </a:rPr>
              <a:t>Programa</a:t>
            </a:r>
            <a:r>
              <a:rPr lang="en-US" sz="3600" dirty="0">
                <a:solidFill>
                  <a:srgbClr val="000099"/>
                </a:solidFill>
                <a:cs typeface="Times New Roman" pitchFamily="18" charset="0"/>
              </a:rPr>
              <a:t> De la </a:t>
            </a:r>
            <a:r>
              <a:rPr lang="en-US" sz="3600" dirty="0" err="1">
                <a:solidFill>
                  <a:srgbClr val="000099"/>
                </a:solidFill>
                <a:cs typeface="Times New Roman" pitchFamily="18" charset="0"/>
              </a:rPr>
              <a:t>Educación</a:t>
            </a:r>
            <a:r>
              <a:rPr lang="en-US" sz="3600" dirty="0">
                <a:solidFill>
                  <a:srgbClr val="000099"/>
                </a:solidFill>
                <a:cs typeface="Times New Roman" pitchFamily="18" charset="0"/>
              </a:rPr>
              <a:t> De Texas DWI </a:t>
            </a:r>
          </a:p>
        </p:txBody>
      </p:sp>
      <p:pic>
        <p:nvPicPr>
          <p:cNvPr id="54276" name="Picture 4" descr="Texas se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0850" y="2590800"/>
            <a:ext cx="32575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0" y="5791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Monotype Sorts"/>
              <a:buNone/>
            </a:pPr>
            <a:endParaRPr lang="en-US" sz="1900">
              <a:solidFill>
                <a:srgbClr val="E4002B"/>
              </a:solidFill>
            </a:endParaRPr>
          </a:p>
        </p:txBody>
      </p:sp>
      <p:sp>
        <p:nvSpPr>
          <p:cNvPr id="154630" name="Text Box 11"/>
          <p:cNvSpPr txBox="1">
            <a:spLocks noChangeArrowheads="1"/>
          </p:cNvSpPr>
          <p:nvPr/>
        </p:nvSpPr>
        <p:spPr bwMode="auto">
          <a:xfrm>
            <a:off x="8534400" y="6157913"/>
            <a:ext cx="533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60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91E603-011F-444B-9B8B-6AD92471FC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81000" y="0"/>
          <a:ext cx="8382000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Bitmap Image" r:id="rId4" imgW="6106377" imgH="4982270" progId="PBrush">
                  <p:embed/>
                </p:oleObj>
              </mc:Choice>
              <mc:Fallback>
                <p:oleObj name="Bitmap Image" r:id="rId4" imgW="6106377" imgH="4982270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82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223"/>
                      <a:stretch>
                        <a:fillRect/>
                      </a:stretch>
                    </p:blipFill>
                    <p:spPr bwMode="auto">
                      <a:xfrm>
                        <a:off x="381000" y="0"/>
                        <a:ext cx="8382000" cy="678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62000" y="2057400"/>
            <a:ext cx="75438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2000" dirty="0">
                <a:solidFill>
                  <a:schemeClr val="accent6">
                    <a:lumMod val="60000"/>
                    <a:lumOff val="40000"/>
                  </a:schemeClr>
                </a:solidFill>
                <a:cs typeface="+mn-cs"/>
              </a:rPr>
              <a:t>¿Mejoras en la aplicación de las leyes?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cs typeface="+mn-cs"/>
            </a:endParaRPr>
          </a:p>
          <a:p>
            <a:pPr algn="ctr" eaLnBrk="0" hangingPunct="0">
              <a:defRPr/>
            </a:pPr>
            <a:r>
              <a:rPr lang="es-ES" sz="2000" dirty="0">
                <a:solidFill>
                  <a:schemeClr val="accent6">
                    <a:lumMod val="60000"/>
                    <a:lumOff val="40000"/>
                  </a:schemeClr>
                </a:solidFill>
                <a:cs typeface="+mn-cs"/>
              </a:rPr>
              <a:t> 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cs typeface="+mn-cs"/>
            </a:endParaRPr>
          </a:p>
          <a:p>
            <a:pPr algn="ctr" eaLnBrk="0" hangingPunct="0">
              <a:defRPr/>
            </a:pPr>
            <a:r>
              <a:rPr lang="es-ES" sz="2000" dirty="0">
                <a:solidFill>
                  <a:schemeClr val="accent6">
                    <a:lumMod val="60000"/>
                    <a:lumOff val="40000"/>
                  </a:schemeClr>
                </a:solidFill>
                <a:cs typeface="+mn-cs"/>
              </a:rPr>
              <a:t>¿Leyes más estrictas?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cs typeface="+mn-cs"/>
            </a:endParaRPr>
          </a:p>
          <a:p>
            <a:pPr algn="ctr" eaLnBrk="0" hangingPunct="0">
              <a:defRPr/>
            </a:pPr>
            <a:r>
              <a:rPr lang="es-ES" sz="2000" dirty="0">
                <a:solidFill>
                  <a:schemeClr val="accent6">
                    <a:lumMod val="60000"/>
                    <a:lumOff val="40000"/>
                  </a:schemeClr>
                </a:solidFill>
                <a:cs typeface="+mn-cs"/>
              </a:rPr>
              <a:t> 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cs typeface="+mn-cs"/>
            </a:endParaRPr>
          </a:p>
          <a:p>
            <a:pPr algn="ctr" eaLnBrk="0" hangingPunct="0">
              <a:defRPr/>
            </a:pPr>
            <a:r>
              <a:rPr lang="es-ES" sz="2000" dirty="0">
                <a:solidFill>
                  <a:schemeClr val="accent6">
                    <a:lumMod val="60000"/>
                    <a:lumOff val="40000"/>
                  </a:schemeClr>
                </a:solidFill>
                <a:cs typeface="+mn-cs"/>
              </a:rPr>
              <a:t>¿Se utilizan niveles del </a:t>
            </a:r>
            <a:r>
              <a:rPr lang="es-ES" sz="2000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+mn-cs"/>
              </a:rPr>
              <a:t>BAC</a:t>
            </a:r>
            <a:r>
              <a:rPr lang="es-ES" sz="2000" dirty="0">
                <a:solidFill>
                  <a:schemeClr val="accent6">
                    <a:lumMod val="60000"/>
                    <a:lumOff val="40000"/>
                  </a:schemeClr>
                </a:solidFill>
                <a:cs typeface="+mn-cs"/>
              </a:rPr>
              <a:t> más bajos?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cs typeface="+mn-cs"/>
            </a:endParaRPr>
          </a:p>
          <a:p>
            <a:pPr algn="ctr" eaLnBrk="0" hangingPunct="0">
              <a:defRPr/>
            </a:pPr>
            <a:r>
              <a:rPr lang="es-ES" sz="2000" dirty="0">
                <a:solidFill>
                  <a:schemeClr val="accent6">
                    <a:lumMod val="60000"/>
                    <a:lumOff val="40000"/>
                  </a:schemeClr>
                </a:solidFill>
                <a:cs typeface="+mn-cs"/>
              </a:rPr>
              <a:t> 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cs typeface="+mn-cs"/>
            </a:endParaRPr>
          </a:p>
          <a:p>
            <a:pPr algn="ctr" eaLnBrk="0" hangingPunct="0">
              <a:defRPr/>
            </a:pPr>
            <a:r>
              <a:rPr lang="es-ES" sz="2000" dirty="0">
                <a:solidFill>
                  <a:schemeClr val="accent6">
                    <a:lumMod val="60000"/>
                    <a:lumOff val="40000"/>
                  </a:schemeClr>
                </a:solidFill>
                <a:cs typeface="+mn-cs"/>
              </a:rPr>
              <a:t>¿Incremento en pruebas de aliento?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cs typeface="+mn-cs"/>
            </a:endParaRPr>
          </a:p>
          <a:p>
            <a:pPr algn="ctr" eaLnBrk="0" hangingPunct="0">
              <a:defRPr/>
            </a:pPr>
            <a:r>
              <a:rPr lang="es-ES" sz="2000" dirty="0">
                <a:solidFill>
                  <a:schemeClr val="accent6">
                    <a:lumMod val="60000"/>
                    <a:lumOff val="40000"/>
                  </a:schemeClr>
                </a:solidFill>
                <a:cs typeface="+mn-cs"/>
              </a:rPr>
              <a:t> 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cs typeface="+mn-cs"/>
            </a:endParaRPr>
          </a:p>
          <a:p>
            <a:pPr algn="ctr" eaLnBrk="0" hangingPunct="0">
              <a:defRPr/>
            </a:pPr>
            <a:r>
              <a:rPr lang="es-ES" sz="2000" dirty="0">
                <a:solidFill>
                  <a:schemeClr val="accent6">
                    <a:lumMod val="60000"/>
                    <a:lumOff val="40000"/>
                  </a:schemeClr>
                </a:solidFill>
                <a:cs typeface="+mn-cs"/>
              </a:rPr>
              <a:t>¿Más educación?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cs typeface="+mn-cs"/>
            </a:endParaRPr>
          </a:p>
          <a:p>
            <a:pPr algn="ctr" eaLnBrk="0" hangingPunct="0">
              <a:defRPr/>
            </a:pPr>
            <a:r>
              <a:rPr lang="es-ES" sz="2000" dirty="0">
                <a:solidFill>
                  <a:schemeClr val="accent6">
                    <a:lumMod val="60000"/>
                    <a:lumOff val="40000"/>
                  </a:schemeClr>
                </a:solidFill>
                <a:cs typeface="+mn-cs"/>
              </a:rPr>
              <a:t> 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cs typeface="+mn-cs"/>
            </a:endParaRPr>
          </a:p>
          <a:p>
            <a:pPr algn="ctr" eaLnBrk="0" hangingPunct="0">
              <a:defRPr/>
            </a:pPr>
            <a:r>
              <a:rPr lang="es-ES" sz="2000" dirty="0">
                <a:solidFill>
                  <a:schemeClr val="accent6">
                    <a:lumMod val="60000"/>
                    <a:lumOff val="40000"/>
                  </a:schemeClr>
                </a:solidFill>
                <a:cs typeface="+mn-cs"/>
              </a:rPr>
              <a:t>¿Vehículos más seguros?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cs typeface="+mn-cs"/>
            </a:endParaRPr>
          </a:p>
          <a:p>
            <a:pPr algn="ctr" eaLnBrk="0" hangingPunct="0">
              <a:defRPr/>
            </a:pPr>
            <a:r>
              <a:rPr lang="es-ES" sz="2000" dirty="0">
                <a:solidFill>
                  <a:schemeClr val="accent6">
                    <a:lumMod val="60000"/>
                    <a:lumOff val="40000"/>
                  </a:schemeClr>
                </a:solidFill>
                <a:cs typeface="+mn-cs"/>
              </a:rPr>
              <a:t> 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cs typeface="+mn-cs"/>
            </a:endParaRPr>
          </a:p>
          <a:p>
            <a:pPr algn="ctr" eaLnBrk="0" hangingPunct="0">
              <a:defRPr/>
            </a:pPr>
            <a:r>
              <a:rPr lang="es-ES" sz="2000" dirty="0">
                <a:solidFill>
                  <a:schemeClr val="accent6">
                    <a:lumMod val="60000"/>
                    <a:lumOff val="40000"/>
                  </a:schemeClr>
                </a:solidFill>
                <a:cs typeface="+mn-cs"/>
              </a:rPr>
              <a:t>¿Otros factores?</a:t>
            </a:r>
            <a:endParaRPr lang="en-US" sz="2000" b="0" dirty="0">
              <a:solidFill>
                <a:schemeClr val="accent6">
                  <a:lumMod val="60000"/>
                  <a:lumOff val="40000"/>
                </a:schemeClr>
              </a:solidFill>
              <a:latin typeface="Arial Black" pitchFamily="34" charset="0"/>
              <a:ea typeface="Times New Roman" pitchFamily="18" charset="0"/>
              <a:cs typeface="Arial Black" pitchFamily="34" charset="0"/>
            </a:endParaRP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839200" cy="16002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s-ES" sz="2800" dirty="0">
                <a:solidFill>
                  <a:srgbClr val="FF0000"/>
                </a:solidFill>
              </a:rPr>
              <a:t>Posibles razones del descenso en el porcentaje de muertes relacionadas con el alcohol en Texas:</a:t>
            </a:r>
            <a:endParaRPr lang="en-US" sz="2800" b="0" dirty="0">
              <a:solidFill>
                <a:srgbClr val="FF0000"/>
              </a:solidFill>
              <a:latin typeface="Arial Black" pitchFamily="34" charset="0"/>
              <a:ea typeface="Times New Roman" pitchFamily="18" charset="0"/>
              <a:cs typeface="Arial Black" pitchFamily="34" charset="0"/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304800" y="1828800"/>
            <a:ext cx="85344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054" name="Text Box 17"/>
          <p:cNvSpPr txBox="1">
            <a:spLocks noChangeArrowheads="1"/>
          </p:cNvSpPr>
          <p:nvPr/>
        </p:nvSpPr>
        <p:spPr bwMode="auto">
          <a:xfrm>
            <a:off x="8458200" y="6248400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7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>
            <a:spLocks noChangeArrowheads="1"/>
          </p:cNvSpPr>
          <p:nvPr/>
        </p:nvSpPr>
        <p:spPr bwMode="auto">
          <a:xfrm>
            <a:off x="8534400" y="6157913"/>
            <a:ext cx="5334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 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8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5" descr="Texas Road Sign 2"/>
          <p:cNvPicPr>
            <a:picLocks noChangeAspect="1" noChangeArrowheads="1"/>
          </p:cNvPicPr>
          <p:nvPr/>
        </p:nvPicPr>
        <p:blipFill>
          <a:blip r:embed="rId3">
            <a:lum bright="64000" contrast="-70000"/>
          </a:blip>
          <a:srcRect t="4013" b="349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391400" cy="11430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DEFINICIÓN DE INTOXICACIÓN EN TEXAS 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436563" y="1371600"/>
            <a:ext cx="8305800" cy="158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60363" y="2057400"/>
            <a:ext cx="83058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5613" indent="-455613" eaLnBrk="0" hangingPunct="0">
              <a:buFont typeface="Wingdings 2" pitchFamily="18" charset="2"/>
              <a:buChar char="ê"/>
            </a:pPr>
            <a:r>
              <a:rPr lang="en-US" sz="2900" b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Concentración de alcohol de .08 o más. </a:t>
            </a:r>
          </a:p>
        </p:txBody>
      </p:sp>
      <p:sp>
        <p:nvSpPr>
          <p:cNvPr id="37893" name="Text Box 16"/>
          <p:cNvSpPr txBox="1">
            <a:spLocks noChangeArrowheads="1"/>
          </p:cNvSpPr>
          <p:nvPr/>
        </p:nvSpPr>
        <p:spPr bwMode="auto">
          <a:xfrm>
            <a:off x="8382000" y="6324600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9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534988" y="3581400"/>
            <a:ext cx="8609012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5613" indent="-455613" eaLnBrk="0" hangingPunct="0">
              <a:buFont typeface="Wingdings 2" pitchFamily="18" charset="2"/>
              <a:buChar char="ê"/>
            </a:pPr>
            <a:r>
              <a:rPr lang="en-US" sz="2900" b="0" dirty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No </a:t>
            </a:r>
            <a:r>
              <a:rPr lang="en-US" sz="2900" b="0" dirty="0" err="1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tener</a:t>
            </a:r>
            <a:r>
              <a:rPr lang="en-US" sz="2900" b="0" dirty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 </a:t>
            </a:r>
            <a:r>
              <a:rPr lang="en-US" sz="2900" b="0" dirty="0" err="1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uso</a:t>
            </a:r>
            <a:r>
              <a:rPr lang="en-US" sz="2900" b="0" dirty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 normal de las </a:t>
            </a:r>
            <a:r>
              <a:rPr lang="en-US" sz="2900" b="0" dirty="0" err="1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facultades</a:t>
            </a:r>
            <a:r>
              <a:rPr lang="en-US" sz="2900" b="0" dirty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 </a:t>
            </a:r>
            <a:r>
              <a:rPr lang="en-US" sz="2900" b="0" dirty="0" err="1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mentales</a:t>
            </a:r>
            <a:r>
              <a:rPr lang="en-US" sz="2900" b="0" dirty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 o </a:t>
            </a:r>
            <a:r>
              <a:rPr lang="en-US" sz="2900" b="0" dirty="0" err="1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físicas</a:t>
            </a:r>
            <a:r>
              <a:rPr lang="en-US" sz="2900" b="0" dirty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 </a:t>
            </a:r>
            <a:r>
              <a:rPr lang="en-US" sz="2900" b="0" dirty="0" err="1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debido</a:t>
            </a:r>
            <a:r>
              <a:rPr lang="en-US" sz="2900" b="0" dirty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 al alcohol o </a:t>
            </a:r>
            <a:r>
              <a:rPr lang="en-US" sz="2900" b="0" dirty="0" err="1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otras</a:t>
            </a:r>
            <a:r>
              <a:rPr lang="en-US" sz="2900" b="0" dirty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 </a:t>
            </a:r>
            <a:r>
              <a:rPr lang="en-US" sz="2900" b="0" dirty="0" err="1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drogas</a:t>
            </a:r>
            <a:r>
              <a:rPr lang="en-US" sz="2900" b="0" dirty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.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utoUpdateAnimBg="0"/>
      <p:bldP spid="14356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13930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13930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16263</TotalTime>
  <Words>2558</Words>
  <Application>Microsoft Office PowerPoint</Application>
  <PresentationFormat>On-screen Show (4:3)</PresentationFormat>
  <Paragraphs>758</Paragraphs>
  <Slides>64</Slides>
  <Notes>61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76" baseType="lpstr">
      <vt:lpstr>Arial</vt:lpstr>
      <vt:lpstr>Arial Black</vt:lpstr>
      <vt:lpstr>Lucida Handwriting</vt:lpstr>
      <vt:lpstr>Monotype Sorts</vt:lpstr>
      <vt:lpstr>Times New Roman</vt:lpstr>
      <vt:lpstr>Verdana</vt:lpstr>
      <vt:lpstr>Wingdings</vt:lpstr>
      <vt:lpstr>Wingdings 2</vt:lpstr>
      <vt:lpstr>Default Design</vt:lpstr>
      <vt:lpstr>Bitmap Image</vt:lpstr>
      <vt:lpstr>Picture</vt:lpstr>
      <vt:lpstr>Chart</vt:lpstr>
      <vt:lpstr>PowerPoint Presentation</vt:lpstr>
      <vt:lpstr>PowerPoint Presentation</vt:lpstr>
      <vt:lpstr>OBJETIVO DEL CURSO </vt:lpstr>
      <vt:lpstr>MUERTES DE TRÁFICO Y ALCOHOL</vt:lpstr>
      <vt:lpstr>PowerPoint Presentation</vt:lpstr>
      <vt:lpstr>MUERTES DE TRÁFICO RELACIONADAS AL ALCOHOL  2017</vt:lpstr>
      <vt:lpstr>Posibles razones del descenso en el porcentaje de muertes relacionadas con el alcohol en Texas:</vt:lpstr>
      <vt:lpstr>PowerPoint Presentation</vt:lpstr>
      <vt:lpstr>DEFINICIÓN DE INTOXICACIÓN EN TEXAS </vt:lpstr>
      <vt:lpstr>PowerPoint Presentation</vt:lpstr>
      <vt:lpstr>LEY IMPLICITA DEL CONSENTIMIENTO (PRUEBA  RECHAZADA) </vt:lpstr>
      <vt:lpstr>PowerPoint Presentation</vt:lpstr>
      <vt:lpstr>PowerPoint Presentation</vt:lpstr>
      <vt:lpstr>PowerPoint Presentation</vt:lpstr>
      <vt:lpstr>PowerPoint Presentation</vt:lpstr>
      <vt:lpstr>LEY DEL ENVASE ABIERTO </vt:lpstr>
      <vt:lpstr>MÓDULOS DEL CURSO DE LA EDUCACIÓN DE DWI </vt:lpstr>
      <vt:lpstr>PowerPoint Presentation</vt:lpstr>
      <vt:lpstr>¿Verdadero o falso? </vt:lpstr>
      <vt:lpstr>¿CUÁL TIENE MÁS ALCOHOL? </vt:lpstr>
      <vt:lpstr>FACTORES DE LA CONCENTRACIÓN DEL ALCOHOL EN LA SANGRE </vt:lpstr>
      <vt:lpstr>PowerPoint Presentation</vt:lpstr>
      <vt:lpstr>PowerPoint Presentation</vt:lpstr>
      <vt:lpstr>QUITAR EL ALCOHOL DEL CUERPO </vt:lpstr>
      <vt:lpstr>PowerPoint Presentation</vt:lpstr>
      <vt:lpstr>ALCOHOL Y SU CEREBRO </vt:lpstr>
      <vt:lpstr>CÓMO EL ALCOHOL AFECTA LA VISIÓN </vt:lpstr>
      <vt:lpstr>EFECTOS DEL ALCOHOL A corto plazo</vt:lpstr>
      <vt:lpstr>RAZONES QUE DIFERENCIAN LOS EFECTOS DEL ALCOHOL </vt:lpstr>
      <vt:lpstr>PowerPoint Presentation</vt:lpstr>
      <vt:lpstr>PowerPoint Presentation</vt:lpstr>
      <vt:lpstr>EFECTOS FUNCIONALES AL CONDUCIR-BAC </vt:lpstr>
      <vt:lpstr>PowerPoint Presentation</vt:lpstr>
      <vt:lpstr>EFECTOS FUNCIONALES AL CONDUCIR-BAC  </vt:lpstr>
      <vt:lpstr>PowerPoint Presentation</vt:lpstr>
      <vt:lpstr>EFECTOS FUNCIONALES AL CONDUCIR-BAC</vt:lpstr>
      <vt:lpstr>PowerPoint Presentation</vt:lpstr>
      <vt:lpstr>EFECTOS FUNCIONALES AL CONDUCIR-BAC </vt:lpstr>
      <vt:lpstr>REACCIÓN Y DISTANCIAS DEL FRENO </vt:lpstr>
      <vt:lpstr>PowerPoint Presentation</vt:lpstr>
      <vt:lpstr>EFECTOS DEL ALCOHOL EN LA CAPACIDAD DE CONDUCIR</vt:lpstr>
      <vt:lpstr>PowerPoint Presentation</vt:lpstr>
      <vt:lpstr>RIESGO DE LA SUPERVIVENCIA Y BAC </vt:lpstr>
      <vt:lpstr>PowerPoint Presentation</vt:lpstr>
      <vt:lpstr>PowerPoint Presentation</vt:lpstr>
      <vt:lpstr>PowerPoint Presentation</vt:lpstr>
      <vt:lpstr>USTED SABE QUE USTED HA TOMADO DEMASIADO SI… </vt:lpstr>
      <vt:lpstr>RESPONSABILIDAD DE CHOQUES FATALES DE LOS CONDUCTORES QUE USAN ALCOHOL Y MARIHUANA</vt:lpstr>
      <vt:lpstr>EFECTOS DE LA MARIHUANA SOBRE LAS CAPACIDADES RELACIONADAS CON CONDUCIR </vt:lpstr>
      <vt:lpstr>EFECTOS DE LOS DEPRESIVOS EN LAS HABILIDADES DE MANEJO</vt:lpstr>
      <vt:lpstr>EFECTOS DE OPIOIDES EN LAS HABILIDADES DE MANEJO</vt:lpstr>
      <vt:lpstr>EFECTOS DE LOS ESTIMULANTES LAS HABILIDADES DE MANEJO</vt:lpstr>
      <vt:lpstr>PowerPoint Presentation</vt:lpstr>
      <vt:lpstr>ALCOHOLISMO </vt:lpstr>
      <vt:lpstr>PowerPoint Presentation</vt:lpstr>
      <vt:lpstr>SIGNOS DEL ALCOHOLISMO </vt:lpstr>
      <vt:lpstr>SIGNOS DEL ALCOHOLISMO </vt:lpstr>
      <vt:lpstr>OTROS SIGNOS DEL ALCOHOLISMO </vt:lpstr>
      <vt:lpstr>PowerPoint Presentation</vt:lpstr>
      <vt:lpstr>PERFIL NUMÉRICO  DEL BEBER (NDP)</vt:lpstr>
      <vt:lpstr>PowerPoint Presentation</vt:lpstr>
      <vt:lpstr>PowerPoint Presentation</vt:lpstr>
      <vt:lpstr>ACCIÓN PERSONAL </vt:lpstr>
      <vt:lpstr>Programa De la Educación De Texas DWI </vt:lpstr>
    </vt:vector>
  </TitlesOfParts>
  <Company>TxMHMR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DWI Education Program</dc:title>
  <dc:creator>jerriam6564</dc:creator>
  <cp:lastModifiedBy>Anne Pascall</cp:lastModifiedBy>
  <cp:revision>509</cp:revision>
  <cp:lastPrinted>2001-08-14T23:05:07Z</cp:lastPrinted>
  <dcterms:created xsi:type="dcterms:W3CDTF">2001-08-14T14:28:31Z</dcterms:created>
  <dcterms:modified xsi:type="dcterms:W3CDTF">2019-11-06T21:19:10Z</dcterms:modified>
</cp:coreProperties>
</file>